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notesSlides/notesSlide19.xml" ContentType="application/vnd.openxmlformats-officedocument.presentationml.notesSlide+xml"/>
  <Override PartName="/ppt/tags/tag2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  <p:sldMasterId id="2147483727" r:id="rId2"/>
  </p:sldMasterIdLst>
  <p:notesMasterIdLst>
    <p:notesMasterId r:id="rId59"/>
  </p:notesMasterIdLst>
  <p:handoutMasterIdLst>
    <p:handoutMasterId r:id="rId60"/>
  </p:handoutMasterIdLst>
  <p:sldIdLst>
    <p:sldId id="324" r:id="rId3"/>
    <p:sldId id="351" r:id="rId4"/>
    <p:sldId id="352" r:id="rId5"/>
    <p:sldId id="354" r:id="rId6"/>
    <p:sldId id="355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438" r:id="rId17"/>
    <p:sldId id="439" r:id="rId18"/>
    <p:sldId id="440" r:id="rId19"/>
    <p:sldId id="441" r:id="rId20"/>
    <p:sldId id="442" r:id="rId21"/>
    <p:sldId id="443" r:id="rId22"/>
    <p:sldId id="372" r:id="rId23"/>
    <p:sldId id="373" r:id="rId24"/>
    <p:sldId id="374" r:id="rId25"/>
    <p:sldId id="375" r:id="rId26"/>
    <p:sldId id="376" r:id="rId27"/>
    <p:sldId id="377" r:id="rId28"/>
    <p:sldId id="378" r:id="rId29"/>
    <p:sldId id="379" r:id="rId30"/>
    <p:sldId id="380" r:id="rId31"/>
    <p:sldId id="381" r:id="rId32"/>
    <p:sldId id="382" r:id="rId33"/>
    <p:sldId id="383" r:id="rId34"/>
    <p:sldId id="384" r:id="rId35"/>
    <p:sldId id="385" r:id="rId36"/>
    <p:sldId id="386" r:id="rId37"/>
    <p:sldId id="387" r:id="rId38"/>
    <p:sldId id="388" r:id="rId39"/>
    <p:sldId id="389" r:id="rId40"/>
    <p:sldId id="390" r:id="rId41"/>
    <p:sldId id="391" r:id="rId42"/>
    <p:sldId id="392" r:id="rId43"/>
    <p:sldId id="393" r:id="rId44"/>
    <p:sldId id="394" r:id="rId45"/>
    <p:sldId id="395" r:id="rId46"/>
    <p:sldId id="396" r:id="rId47"/>
    <p:sldId id="397" r:id="rId48"/>
    <p:sldId id="398" r:id="rId49"/>
    <p:sldId id="399" r:id="rId50"/>
    <p:sldId id="400" r:id="rId51"/>
    <p:sldId id="401" r:id="rId52"/>
    <p:sldId id="402" r:id="rId53"/>
    <p:sldId id="403" r:id="rId54"/>
    <p:sldId id="404" r:id="rId55"/>
    <p:sldId id="436" r:id="rId56"/>
    <p:sldId id="437" r:id="rId57"/>
    <p:sldId id="348" r:id="rId58"/>
  </p:sldIdLst>
  <p:sldSz cx="12192000" cy="6858000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92AA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97" autoAdjust="0"/>
    <p:restoredTop sz="94660"/>
  </p:normalViewPr>
  <p:slideViewPr>
    <p:cSldViewPr>
      <p:cViewPr varScale="1">
        <p:scale>
          <a:sx n="66" d="100"/>
          <a:sy n="66" d="100"/>
        </p:scale>
        <p:origin x="544" y="3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279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25A1F-1CDC-4074-893A-5899111F5ABD}" type="datetimeFigureOut">
              <a:rPr lang="id-ID" smtClean="0"/>
              <a:t>27/10/2021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874E-D680-4190-B4F6-A9A7BE5D0C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6150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DCB56-DE58-4F64-B9CF-BA8F1134BDC6}" type="datetimeFigureOut">
              <a:rPr lang="id-ID" smtClean="0"/>
              <a:pPr/>
              <a:t>27/10/2021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351D7-7B69-40B9-8EEA-B4FEF26EED31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4264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46708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4711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48074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6443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89821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28083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17598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34243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10931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05079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Data Mining_Rusdah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61029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solidFill>
            <a:srgbClr val="FFFFFF"/>
          </a:solidFill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45442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Data Mining_Rusdah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55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92760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78538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06306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70435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29015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71736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21462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92606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Rectangle 66"/>
          <p:cNvSpPr>
            <a:spLocks noChangeArrowheads="1"/>
          </p:cNvSpPr>
          <p:nvPr/>
        </p:nvSpPr>
        <p:spPr bwMode="gray">
          <a:xfrm>
            <a:off x="3048000" y="3124200"/>
            <a:ext cx="9144000" cy="609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gray">
          <a:xfrm>
            <a:off x="0" y="3124200"/>
            <a:ext cx="12192000" cy="152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51201" y="3048000"/>
            <a:ext cx="8834967" cy="762000"/>
          </a:xfrm>
        </p:spPr>
        <p:txBody>
          <a:bodyPr/>
          <a:lstStyle>
            <a:lvl1pPr>
              <a:defRPr baseline="0"/>
            </a:lvl1pPr>
          </a:lstStyle>
          <a:p>
            <a:endParaRPr lang="en-AU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7600" y="5257800"/>
            <a:ext cx="103632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 baseline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pic>
        <p:nvPicPr>
          <p:cNvPr id="3586" name="Picture 514" descr="http://www.liputan1.com/wp-content/uploads/2016/02/Universitas-BudiLuhur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54" y="588464"/>
            <a:ext cx="2840513" cy="180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0" y="0"/>
            <a:ext cx="9144000" cy="3124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31838"/>
            <a:ext cx="2794000" cy="5592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31838"/>
            <a:ext cx="8178800" cy="5592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31838"/>
            <a:ext cx="108712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371600"/>
            <a:ext cx="10972800" cy="49530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10/27/2021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7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10/27/2021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48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10/27/2021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4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10/27/2021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3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10/27/2021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48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10/27/2021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10/27/2021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40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10/27/2021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2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10/27/2021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42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10/27/2021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28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10/27/2021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5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2801" y="2125896"/>
            <a:ext cx="3536515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4640" y="2125896"/>
            <a:ext cx="3536515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089" y="2125896"/>
            <a:ext cx="3536515" cy="21336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43000" y="2359696"/>
            <a:ext cx="2454442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920524" y="2359696"/>
            <a:ext cx="2454833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698833" y="2359696"/>
            <a:ext cx="2457780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02109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4334904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8267699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402109" y="911804"/>
            <a:ext cx="11489209" cy="952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154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9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5019" y="710112"/>
            <a:ext cx="7394446" cy="522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rgbClr val="323E4A"/>
                </a:solidFill>
                <a:latin typeface="Bebas Neue" charset="0"/>
                <a:ea typeface="ＭＳ Ｐゴシック" charset="0"/>
                <a:cs typeface="Bebas Neue" charset="0"/>
              </a:defRPr>
            </a:lvl1pPr>
          </a:lstStyle>
          <a:p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1859" y="1272452"/>
            <a:ext cx="7423509" cy="22859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 smtClean="0"/>
              <a:t>Click to edit Master text styles level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5019" y="397559"/>
            <a:ext cx="7394446" cy="249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rgbClr val="EC1F3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 smtClean="0"/>
              <a:t>Click to edit Master text styles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1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roup 68"/>
          <p:cNvGrpSpPr>
            <a:grpSpLocks/>
          </p:cNvGrpSpPr>
          <p:nvPr/>
        </p:nvGrpSpPr>
        <p:grpSpPr bwMode="auto">
          <a:xfrm>
            <a:off x="0" y="685800"/>
            <a:ext cx="12192000" cy="609600"/>
            <a:chOff x="0" y="432"/>
            <a:chExt cx="5760" cy="384"/>
          </a:xfrm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gray">
            <a:xfrm>
              <a:off x="0" y="432"/>
              <a:ext cx="5760" cy="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gray">
            <a:xfrm>
              <a:off x="362" y="432"/>
              <a:ext cx="5398" cy="38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 smtClean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731838"/>
            <a:ext cx="10871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AU" dirty="0" smtClean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42266"/>
            <a:ext cx="648072" cy="601267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 userDrawn="1"/>
        </p:nvSpPr>
        <p:spPr bwMode="white">
          <a:xfrm>
            <a:off x="9353551" y="42266"/>
            <a:ext cx="2838449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/>
            <a:r>
              <a:rPr lang="id-ID" sz="1500" kern="0" dirty="0" smtClean="0">
                <a:solidFill>
                  <a:schemeClr val="tx1"/>
                </a:solidFill>
                <a:effectLst/>
              </a:rPr>
              <a:t>FAKULTAS </a:t>
            </a:r>
          </a:p>
          <a:p>
            <a:pPr algn="ctr"/>
            <a:r>
              <a:rPr lang="id-ID" sz="1500" kern="0" dirty="0" smtClean="0">
                <a:solidFill>
                  <a:schemeClr val="tx1"/>
                </a:solidFill>
                <a:effectLst/>
              </a:rPr>
              <a:t>TEKNOLOGI</a:t>
            </a:r>
            <a:r>
              <a:rPr lang="id-ID" sz="1500" kern="0" baseline="0" dirty="0" smtClean="0">
                <a:solidFill>
                  <a:schemeClr val="tx1"/>
                </a:solidFill>
                <a:effectLst/>
              </a:rPr>
              <a:t> INFORMASI</a:t>
            </a:r>
            <a:endParaRPr lang="en-AU" sz="1500" kern="0" dirty="0" smtClean="0">
              <a:solidFill>
                <a:schemeClr val="tx1"/>
              </a:solidFill>
              <a:effectLst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09798" y="-33238"/>
            <a:ext cx="8443753" cy="7259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800" b="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400" b="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200" b="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000" b="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000" b="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10/27/2021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6783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6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7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8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5.wmf"/><Relationship Id="rId5" Type="http://schemas.openxmlformats.org/officeDocument/2006/relationships/image" Target="../media/image13.wmf"/><Relationship Id="rId4" Type="http://schemas.openxmlformats.org/officeDocument/2006/relationships/oleObject" Target="../embeddings/oleObject9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1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 smtClean="0"/>
              <a:t>FAKULTAS TEKNOLOGI INFORMASI</a:t>
            </a:r>
            <a:endParaRPr lang="id-ID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83432" y="4653136"/>
            <a:ext cx="10363200" cy="1512168"/>
          </a:xfrm>
        </p:spPr>
        <p:txBody>
          <a:bodyPr/>
          <a:lstStyle/>
          <a:p>
            <a:r>
              <a:rPr lang="en-US" sz="4400" b="1" dirty="0" smtClean="0">
                <a:latin typeface="+mj-lt"/>
              </a:rPr>
              <a:t>PENAMBANGAN DATA</a:t>
            </a:r>
            <a:endParaRPr lang="id-ID" sz="4400" b="1" dirty="0" smtClean="0">
              <a:latin typeface="+mj-lt"/>
            </a:endParaRPr>
          </a:p>
          <a:p>
            <a:r>
              <a:rPr lang="id-ID" sz="3600" b="1" dirty="0" smtClean="0">
                <a:latin typeface="+mj-lt"/>
              </a:rPr>
              <a:t>[ K</a:t>
            </a:r>
            <a:r>
              <a:rPr lang="en-US" sz="3600" b="1" dirty="0" smtClean="0">
                <a:latin typeface="+mj-lt"/>
              </a:rPr>
              <a:t>P368</a:t>
            </a:r>
            <a:r>
              <a:rPr lang="id-ID" sz="3600" b="1" dirty="0" smtClean="0">
                <a:latin typeface="+mj-lt"/>
              </a:rPr>
              <a:t> / </a:t>
            </a:r>
            <a:r>
              <a:rPr lang="en-US" sz="3600" b="1" dirty="0" smtClean="0">
                <a:latin typeface="+mj-lt"/>
              </a:rPr>
              <a:t>3</a:t>
            </a:r>
            <a:r>
              <a:rPr lang="id-ID" sz="3600" b="1" dirty="0" smtClean="0">
                <a:latin typeface="+mj-lt"/>
              </a:rPr>
              <a:t> SKS ]</a:t>
            </a:r>
            <a:endParaRPr lang="id-ID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705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type of an attribute depends on which of the following properties/operations it possesses:</a:t>
            </a:r>
          </a:p>
          <a:p>
            <a:pPr lvl="1"/>
            <a:r>
              <a:rPr lang="en-US" dirty="0" smtClean="0"/>
              <a:t>Distinctness:  		</a:t>
            </a:r>
            <a:r>
              <a:rPr lang="en-US" sz="2800" dirty="0"/>
              <a:t>=  </a:t>
            </a:r>
            <a:r>
              <a:rPr lang="en-US" sz="2800" dirty="0">
                <a:sym typeface="Symbol" pitchFamily="18" charset="2"/>
              </a:rPr>
              <a:t></a:t>
            </a:r>
            <a:r>
              <a:rPr lang="en-US" dirty="0" smtClean="0">
                <a:sym typeface="Symbol" pitchFamily="18" charset="2"/>
              </a:rPr>
              <a:t>		</a:t>
            </a:r>
            <a:endParaRPr lang="en-US" dirty="0" smtClean="0"/>
          </a:p>
          <a:p>
            <a:pPr lvl="1"/>
            <a:r>
              <a:rPr lang="en-US" dirty="0" smtClean="0"/>
              <a:t>Order:  			</a:t>
            </a:r>
            <a:r>
              <a:rPr lang="en-US" sz="2800" dirty="0"/>
              <a:t>&lt;  &gt;</a:t>
            </a:r>
            <a:r>
              <a:rPr lang="en-US" dirty="0" smtClean="0"/>
              <a:t>  		</a:t>
            </a:r>
          </a:p>
          <a:p>
            <a:pPr lvl="1"/>
            <a:r>
              <a:rPr lang="en-US" dirty="0" smtClean="0"/>
              <a:t>Differences are		</a:t>
            </a:r>
            <a:r>
              <a:rPr lang="en-US" sz="2800" dirty="0"/>
              <a:t>+  -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meaningful : 		</a:t>
            </a:r>
          </a:p>
          <a:p>
            <a:pPr lvl="1"/>
            <a:r>
              <a:rPr lang="en-US" dirty="0" smtClean="0"/>
              <a:t>Ratios are  		 </a:t>
            </a:r>
            <a:r>
              <a:rPr lang="en-US" sz="2800" dirty="0"/>
              <a:t>*  /</a:t>
            </a:r>
            <a:br>
              <a:rPr lang="en-US" sz="2800" dirty="0"/>
            </a:br>
            <a:r>
              <a:rPr lang="en-US" dirty="0"/>
              <a:t>meaningful</a:t>
            </a:r>
          </a:p>
          <a:p>
            <a:pPr lvl="4"/>
            <a:endParaRPr lang="en-US" sz="1400" dirty="0"/>
          </a:p>
          <a:p>
            <a:pPr lvl="1"/>
            <a:r>
              <a:rPr lang="en-US" dirty="0" smtClean="0"/>
              <a:t>Nominal attribute: distinctness</a:t>
            </a:r>
          </a:p>
          <a:p>
            <a:pPr lvl="1"/>
            <a:r>
              <a:rPr lang="en-US" dirty="0" smtClean="0"/>
              <a:t>Ordinal attribute: distinctness &amp; order</a:t>
            </a:r>
          </a:p>
          <a:p>
            <a:pPr lvl="1"/>
            <a:r>
              <a:rPr lang="en-US" dirty="0" smtClean="0"/>
              <a:t>Interval attribute: distinctness, order &amp; meaningful differences</a:t>
            </a:r>
          </a:p>
          <a:p>
            <a:pPr lvl="1"/>
            <a:r>
              <a:rPr lang="en-US" dirty="0" smtClean="0"/>
              <a:t>Ratio attribute: all 4 properties/operations</a:t>
            </a:r>
          </a:p>
        </p:txBody>
      </p:sp>
      <p:sp>
        <p:nvSpPr>
          <p:cNvPr id="81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Properties of Attribute Values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35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695400" y="1295400"/>
            <a:ext cx="11017224" cy="5181600"/>
          </a:xfrm>
        </p:spPr>
        <p:txBody>
          <a:bodyPr/>
          <a:lstStyle/>
          <a:p>
            <a:r>
              <a:rPr lang="en-US" dirty="0" smtClean="0"/>
              <a:t>Is it physically meaningful to say that a temperature of 10 </a:t>
            </a:r>
            <a:r>
              <a:rPr lang="en-US" dirty="0" smtClean="0">
                <a:latin typeface="Sylfaen" pitchFamily="18" charset="0"/>
              </a:rPr>
              <a:t>°</a:t>
            </a:r>
            <a:r>
              <a:rPr lang="en-US" dirty="0" smtClean="0"/>
              <a:t> is twice that of 5</a:t>
            </a:r>
            <a:r>
              <a:rPr lang="en-US" dirty="0" smtClean="0">
                <a:latin typeface="Sylfaen" pitchFamily="18" charset="0"/>
              </a:rPr>
              <a:t>° </a:t>
            </a:r>
            <a:r>
              <a:rPr lang="en-US" dirty="0" smtClean="0"/>
              <a:t>on </a:t>
            </a:r>
          </a:p>
          <a:p>
            <a:pPr lvl="1"/>
            <a:r>
              <a:rPr lang="en-US" dirty="0" smtClean="0"/>
              <a:t>the Celsius scale?</a:t>
            </a:r>
          </a:p>
          <a:p>
            <a:pPr lvl="1"/>
            <a:r>
              <a:rPr lang="en-US" dirty="0" smtClean="0"/>
              <a:t>the Fahrenheit scale?</a:t>
            </a:r>
          </a:p>
          <a:p>
            <a:pPr lvl="1"/>
            <a:r>
              <a:rPr lang="en-US" dirty="0" smtClean="0"/>
              <a:t>the Kelvin scale?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Consider measuring the height above average</a:t>
            </a:r>
          </a:p>
          <a:p>
            <a:pPr lvl="1"/>
            <a:r>
              <a:rPr lang="en-US" dirty="0" smtClean="0"/>
              <a:t>If Bill’s height is three inches above average and Bob’s height is six inches above average, then would we say that Bob is twice as tall as Bill?</a:t>
            </a:r>
          </a:p>
          <a:p>
            <a:pPr lvl="1"/>
            <a:r>
              <a:rPr lang="en-US" dirty="0" smtClean="0"/>
              <a:t>Is this situation analogous to that of temperature?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Difference Between Ratio and Interval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9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10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674226"/>
              </p:ext>
            </p:extLst>
          </p:nvPr>
        </p:nvGraphicFramePr>
        <p:xfrm>
          <a:off x="1343472" y="1340768"/>
          <a:ext cx="8585200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Document" r:id="rId3" imgW="8572080" imgH="5375817" progId="Word.Document.8">
                  <p:embed/>
                </p:oleObj>
              </mc:Choice>
              <mc:Fallback>
                <p:oleObj name="Document" r:id="rId3" imgW="8572080" imgH="5375817" progId="Word.Document.8">
                  <p:embed/>
                  <p:pic>
                    <p:nvPicPr>
                      <p:cNvPr id="10242" name="Object 10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472" y="1340768"/>
                        <a:ext cx="8585200" cy="536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Text Box 1034"/>
          <p:cNvSpPr txBox="1">
            <a:spLocks noChangeArrowheads="1"/>
          </p:cNvSpPr>
          <p:nvPr/>
        </p:nvSpPr>
        <p:spPr bwMode="auto">
          <a:xfrm>
            <a:off x="839416" y="764704"/>
            <a:ext cx="103691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dirty="0">
                <a:solidFill>
                  <a:schemeClr val="bg1"/>
                </a:solidFill>
              </a:rPr>
              <a:t>This categorization of attributes is due to S. S. Stevens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1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44239"/>
              </p:ext>
            </p:extLst>
          </p:nvPr>
        </p:nvGraphicFramePr>
        <p:xfrm>
          <a:off x="1487488" y="1412776"/>
          <a:ext cx="8128000" cy="505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Document" r:id="rId3" imgW="8464646" imgH="5274525" progId="Word.Document.8">
                  <p:embed/>
                </p:oleObj>
              </mc:Choice>
              <mc:Fallback>
                <p:oleObj name="Document" r:id="rId3" imgW="8464646" imgH="5274525" progId="Word.Document.8">
                  <p:embed/>
                  <p:pic>
                    <p:nvPicPr>
                      <p:cNvPr id="11266" name="Object 1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488" y="1412776"/>
                        <a:ext cx="8128000" cy="505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7" name="Text Box 183"/>
          <p:cNvSpPr txBox="1">
            <a:spLocks noChangeArrowheads="1"/>
          </p:cNvSpPr>
          <p:nvPr/>
        </p:nvSpPr>
        <p:spPr bwMode="auto">
          <a:xfrm>
            <a:off x="767408" y="764704"/>
            <a:ext cx="103691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dirty="0">
                <a:solidFill>
                  <a:schemeClr val="bg1"/>
                </a:solidFill>
              </a:rPr>
              <a:t>This categorization of attributes is due to S. S. Stevens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97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Discrete Attribute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Has only a finite or </a:t>
            </a:r>
            <a:r>
              <a:rPr lang="en-US" sz="2200" dirty="0" err="1"/>
              <a:t>countably</a:t>
            </a:r>
            <a:r>
              <a:rPr lang="en-US" sz="2200" dirty="0"/>
              <a:t> infinite set of values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Examples: zip codes, counts, or the set of words in a collection of documents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Often represented as integer variables.  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Note: </a:t>
            </a:r>
            <a:r>
              <a:rPr lang="en-US" sz="2200" dirty="0">
                <a:solidFill>
                  <a:srgbClr val="CC3300"/>
                </a:solidFill>
              </a:rPr>
              <a:t>binary attributes</a:t>
            </a:r>
            <a:r>
              <a:rPr lang="en-US" sz="2200" dirty="0"/>
              <a:t> are a special case of discrete attributes 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Continuous Attribute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Has real numbers as attribute values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Examples: temperature, height, or weight. 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Practically, real values can only be measured and represented using a finite number of digits.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Continuous attributes are typically represented as floating-point variables.  </a:t>
            </a:r>
          </a:p>
        </p:txBody>
      </p:sp>
      <p:sp>
        <p:nvSpPr>
          <p:cNvPr id="122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Discrete and Continuous Attributes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23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95400" y="1340768"/>
            <a:ext cx="10945216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800" b="1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kern="0" dirty="0" smtClean="0"/>
              <a:t>Only presence (a non-zero attribute value) is regarded as important</a:t>
            </a:r>
          </a:p>
          <a:p>
            <a:pPr marL="1311275" lvl="2" indent="-396875"/>
            <a:r>
              <a:rPr lang="en-US" sz="1800" kern="0" dirty="0" smtClean="0"/>
              <a:t>Words present in documents</a:t>
            </a:r>
          </a:p>
          <a:p>
            <a:pPr marL="1311275" lvl="2" indent="-396875"/>
            <a:r>
              <a:rPr lang="en-US" sz="1800" kern="0" dirty="0" smtClean="0"/>
              <a:t>Items present in customer transactions</a:t>
            </a:r>
          </a:p>
          <a:p>
            <a:pPr marL="1311275" lvl="2" indent="-396875"/>
            <a:endParaRPr lang="en-US" sz="1800" kern="0" dirty="0" smtClean="0"/>
          </a:p>
          <a:p>
            <a:r>
              <a:rPr lang="en-US" sz="2400" kern="0" dirty="0" smtClean="0"/>
              <a:t>If we met a friend in the grocery store would we ever say the following?</a:t>
            </a:r>
            <a:br>
              <a:rPr lang="en-US" sz="2400" kern="0" dirty="0" smtClean="0"/>
            </a:br>
            <a:r>
              <a:rPr lang="en-US" sz="1000" kern="0" dirty="0" smtClean="0"/>
              <a:t/>
            </a:r>
            <a:br>
              <a:rPr lang="en-US" sz="1000" kern="0" dirty="0" smtClean="0"/>
            </a:br>
            <a:r>
              <a:rPr lang="en-US" sz="2400" i="1" kern="0" dirty="0" smtClean="0">
                <a:latin typeface="Times New Roman" pitchFamily="18" charset="0"/>
              </a:rPr>
              <a:t>“I see our purchases are very similar since we didn’t buy most of the same things.” </a:t>
            </a:r>
          </a:p>
          <a:p>
            <a:endParaRPr lang="en-US" sz="2400" i="1" kern="0" dirty="0" smtClean="0">
              <a:latin typeface="Times New Roman" pitchFamily="18" charset="0"/>
            </a:endParaRPr>
          </a:p>
          <a:p>
            <a:r>
              <a:rPr lang="en-US" sz="2400" kern="0" dirty="0" smtClean="0"/>
              <a:t>We need two asymmetric binary attributes to represent one ordinary binary attribute</a:t>
            </a:r>
          </a:p>
          <a:p>
            <a:pPr lvl="1"/>
            <a:r>
              <a:rPr lang="en-US" sz="2200" kern="0" dirty="0" smtClean="0"/>
              <a:t>Association analysis uses asymmetric attributes</a:t>
            </a:r>
          </a:p>
          <a:p>
            <a:pPr lvl="1"/>
            <a:endParaRPr lang="en-US" sz="2200" kern="0" dirty="0" smtClean="0"/>
          </a:p>
          <a:p>
            <a:r>
              <a:rPr lang="en-US" sz="2600" kern="0" dirty="0" smtClean="0"/>
              <a:t>Asymmetric attributes typically arise from objects that are sets</a:t>
            </a:r>
            <a:endParaRPr lang="en-US" sz="2600" kern="0" dirty="0">
              <a:solidFill>
                <a:srgbClr val="CC66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856673" y="654967"/>
            <a:ext cx="11335327" cy="685801"/>
          </a:xfrm>
        </p:spPr>
        <p:txBody>
          <a:bodyPr/>
          <a:lstStyle/>
          <a:p>
            <a:r>
              <a:rPr lang="en-US" dirty="0" smtClean="0"/>
              <a:t>Asymmetric Attributes</a:t>
            </a:r>
          </a:p>
        </p:txBody>
      </p:sp>
    </p:spTree>
    <p:extLst>
      <p:ext uri="{BB962C8B-B14F-4D97-AF65-F5344CB8AC3E}">
        <p14:creationId xmlns:p14="http://schemas.microsoft.com/office/powerpoint/2010/main" val="368568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3392" y="1295400"/>
            <a:ext cx="1116124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800" b="1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kern="0" dirty="0" err="1" smtClean="0"/>
              <a:t>Velleman</a:t>
            </a:r>
            <a:r>
              <a:rPr lang="en-US" sz="2400" kern="0" dirty="0" smtClean="0"/>
              <a:t>, Paul F., and Leland Wilkinson. "Nominal, ordinal, interval, and ratio typologies are misleading." The American Statistician 47, no. 1 (1993): 65-72.</a:t>
            </a:r>
          </a:p>
          <a:p>
            <a:endParaRPr lang="en-US" sz="2400" kern="0" dirty="0" smtClean="0"/>
          </a:p>
          <a:p>
            <a:r>
              <a:rPr lang="en-US" sz="2400" kern="0" dirty="0" err="1" smtClean="0"/>
              <a:t>Mosteller</a:t>
            </a:r>
            <a:r>
              <a:rPr lang="en-US" sz="2400" kern="0" dirty="0" smtClean="0"/>
              <a:t>, Frederick, and John W. Tukey. "Data analysis and regression. A second course in statistics." Addison-Wesley Series in Behavioral Science: Quantitative Methods, Reading, Mass.: Addison-Wesley, 1977.</a:t>
            </a:r>
          </a:p>
          <a:p>
            <a:endParaRPr lang="en-US" sz="2400" kern="0" dirty="0" smtClean="0"/>
          </a:p>
          <a:p>
            <a:r>
              <a:rPr lang="en-US" sz="2400" kern="0" dirty="0" smtClean="0"/>
              <a:t>Chrisman, Nicholas R. "Rethinking levels of measurement for </a:t>
            </a:r>
            <a:r>
              <a:rPr lang="en-US" sz="2400" kern="0" dirty="0" err="1" smtClean="0"/>
              <a:t>cartography."Cartography</a:t>
            </a:r>
            <a:r>
              <a:rPr lang="en-US" sz="2400" kern="0" dirty="0" smtClean="0"/>
              <a:t> and Geographic Information Systems 25, no. 4 (1998): 231-242. </a:t>
            </a:r>
          </a:p>
          <a:p>
            <a:endParaRPr lang="en-US" sz="2400" kern="0" dirty="0" smtClean="0"/>
          </a:p>
          <a:p>
            <a:endParaRPr lang="en-US" sz="2400" kern="0" dirty="0" smtClean="0"/>
          </a:p>
          <a:p>
            <a:pPr marL="292100" lvl="2" indent="-292100">
              <a:buSzPct val="75000"/>
              <a:buFont typeface="Monotype Sorts" charset="2"/>
              <a:buChar char="l"/>
            </a:pPr>
            <a:endParaRPr lang="en-US" sz="2400" kern="0" dirty="0">
              <a:ea typeface="+mn-ea"/>
              <a:cs typeface="+mn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white">
          <a:xfrm>
            <a:off x="856673" y="609599"/>
            <a:ext cx="11335327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US" kern="0" dirty="0" smtClean="0"/>
              <a:t>Some Extensions and Critiques</a:t>
            </a:r>
          </a:p>
        </p:txBody>
      </p:sp>
    </p:spTree>
    <p:extLst>
      <p:ext uri="{BB962C8B-B14F-4D97-AF65-F5344CB8AC3E}">
        <p14:creationId xmlns:p14="http://schemas.microsoft.com/office/powerpoint/2010/main" val="276262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3392" y="1338267"/>
            <a:ext cx="11017224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800" b="1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kern="0" dirty="0" smtClean="0"/>
              <a:t>Incomplete </a:t>
            </a:r>
          </a:p>
          <a:p>
            <a:pPr lvl="1"/>
            <a:r>
              <a:rPr lang="en-US" sz="2000" kern="0" dirty="0" smtClean="0"/>
              <a:t>Asymmetric binary</a:t>
            </a:r>
          </a:p>
          <a:p>
            <a:pPr lvl="1"/>
            <a:r>
              <a:rPr lang="en-US" sz="2000" kern="0" dirty="0" smtClean="0"/>
              <a:t>Cyclical</a:t>
            </a:r>
          </a:p>
          <a:p>
            <a:pPr lvl="1"/>
            <a:r>
              <a:rPr lang="en-US" sz="2000" kern="0" dirty="0" smtClean="0"/>
              <a:t>Multivariate</a:t>
            </a:r>
          </a:p>
          <a:p>
            <a:pPr lvl="1"/>
            <a:r>
              <a:rPr lang="en-US" sz="2000" kern="0" dirty="0" smtClean="0"/>
              <a:t>Partially ordered</a:t>
            </a:r>
          </a:p>
          <a:p>
            <a:pPr lvl="1"/>
            <a:r>
              <a:rPr lang="en-US" sz="2000" kern="0" dirty="0" smtClean="0"/>
              <a:t>Partial membership</a:t>
            </a:r>
          </a:p>
          <a:p>
            <a:pPr lvl="1"/>
            <a:r>
              <a:rPr lang="en-US" sz="2000" kern="0" dirty="0" smtClean="0"/>
              <a:t>Relationships between the data</a:t>
            </a:r>
          </a:p>
          <a:p>
            <a:pPr lvl="1"/>
            <a:endParaRPr lang="en-US" sz="2000" kern="0" dirty="0" smtClean="0"/>
          </a:p>
          <a:p>
            <a:r>
              <a:rPr lang="en-US" sz="2400" kern="0" dirty="0" smtClean="0"/>
              <a:t>Real data is approximate and noisy</a:t>
            </a:r>
          </a:p>
          <a:p>
            <a:pPr lvl="1"/>
            <a:r>
              <a:rPr lang="en-US" sz="2000" kern="0" dirty="0" smtClean="0"/>
              <a:t>This can complicate recognition of the proper attribute type</a:t>
            </a:r>
          </a:p>
          <a:p>
            <a:pPr lvl="1"/>
            <a:r>
              <a:rPr lang="en-US" sz="2000" kern="0" dirty="0" smtClean="0"/>
              <a:t>Treating one attribute type as another may be approximately correct</a:t>
            </a:r>
          </a:p>
          <a:p>
            <a:pPr lvl="1"/>
            <a:endParaRPr lang="en-US" sz="2000" kern="0" dirty="0" smtClean="0"/>
          </a:p>
          <a:p>
            <a:pPr marL="457200" lvl="1" indent="0">
              <a:buFont typeface="Wingdings" pitchFamily="2" charset="2"/>
              <a:buNone/>
            </a:pPr>
            <a:endParaRPr lang="en-US" sz="2000" kern="0" dirty="0" smtClean="0"/>
          </a:p>
          <a:p>
            <a:pPr lvl="2" indent="233363"/>
            <a:endParaRPr lang="en-US" sz="1600" kern="0" dirty="0" smtClean="0"/>
          </a:p>
          <a:p>
            <a:pPr lvl="2" indent="233363"/>
            <a:endParaRPr lang="en-US" sz="1600" kern="0" dirty="0" smtClean="0"/>
          </a:p>
          <a:p>
            <a:pPr lvl="1"/>
            <a:endParaRPr lang="en-US" sz="2000" kern="0" dirty="0" smtClean="0"/>
          </a:p>
          <a:p>
            <a:endParaRPr lang="en-US" kern="0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white">
          <a:xfrm>
            <a:off x="838199" y="654967"/>
            <a:ext cx="11335327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US" kern="0" dirty="0" smtClean="0"/>
              <a:t>Critiques</a:t>
            </a:r>
          </a:p>
        </p:txBody>
      </p:sp>
    </p:spTree>
    <p:extLst>
      <p:ext uri="{BB962C8B-B14F-4D97-AF65-F5344CB8AC3E}">
        <p14:creationId xmlns:p14="http://schemas.microsoft.com/office/powerpoint/2010/main" val="247505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3392" y="1275827"/>
            <a:ext cx="10945216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800" b="1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Not a good guide for statistical analysis</a:t>
            </a:r>
          </a:p>
          <a:p>
            <a:pPr lvl="1"/>
            <a:r>
              <a:rPr lang="en-US" kern="0" dirty="0" smtClean="0"/>
              <a:t>May unnecessarily restrict operations and results </a:t>
            </a:r>
          </a:p>
          <a:p>
            <a:pPr marL="1262063" lvl="2" indent="-347663"/>
            <a:r>
              <a:rPr lang="en-US" kern="0" dirty="0" smtClean="0"/>
              <a:t>Statistical analysis is often approximate</a:t>
            </a:r>
          </a:p>
          <a:p>
            <a:pPr marL="1262063" lvl="2" indent="-347663"/>
            <a:r>
              <a:rPr lang="en-US" kern="0" dirty="0" smtClean="0"/>
              <a:t>Thus, for example, using interval analysis for ordinal values may be justified</a:t>
            </a:r>
          </a:p>
          <a:p>
            <a:pPr lvl="1"/>
            <a:r>
              <a:rPr lang="en-US" kern="0" dirty="0" smtClean="0"/>
              <a:t>Transformations are common but don’t preserve scales</a:t>
            </a:r>
          </a:p>
          <a:p>
            <a:pPr marL="1262063" lvl="2" indent="-347663"/>
            <a:r>
              <a:rPr lang="en-US" kern="0" dirty="0" smtClean="0"/>
              <a:t>Can transform data to a new scale with better statistical properties</a:t>
            </a:r>
          </a:p>
          <a:p>
            <a:pPr marL="1262063" lvl="2" indent="-347663"/>
            <a:r>
              <a:rPr lang="en-US" kern="0" dirty="0" smtClean="0"/>
              <a:t>Many statistical analyses depend only on the distribution</a:t>
            </a:r>
            <a:endParaRPr lang="en-US" kern="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white">
          <a:xfrm>
            <a:off x="767408" y="590026"/>
            <a:ext cx="11335327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US" kern="0" dirty="0" smtClean="0"/>
              <a:t>Critiques  …</a:t>
            </a:r>
          </a:p>
        </p:txBody>
      </p:sp>
    </p:spTree>
    <p:extLst>
      <p:ext uri="{BB962C8B-B14F-4D97-AF65-F5344CB8AC3E}">
        <p14:creationId xmlns:p14="http://schemas.microsoft.com/office/powerpoint/2010/main" val="16866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95400" y="1340768"/>
            <a:ext cx="9433048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800" b="1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kern="0" smtClean="0"/>
              <a:t>ID numbers </a:t>
            </a:r>
          </a:p>
          <a:p>
            <a:pPr lvl="1"/>
            <a:r>
              <a:rPr lang="en-US" sz="2000" kern="0" smtClean="0"/>
              <a:t>Nominal, ordinal, or interval?</a:t>
            </a:r>
          </a:p>
          <a:p>
            <a:pPr lvl="1"/>
            <a:endParaRPr lang="en-US" sz="2000" kern="0" smtClean="0"/>
          </a:p>
          <a:p>
            <a:pPr lvl="1"/>
            <a:endParaRPr lang="en-US" sz="2000" kern="0" smtClean="0"/>
          </a:p>
          <a:p>
            <a:r>
              <a:rPr lang="en-US" sz="2400" kern="0" smtClean="0"/>
              <a:t>Number of cylinders in an automobile engine </a:t>
            </a:r>
          </a:p>
          <a:p>
            <a:pPr lvl="1"/>
            <a:r>
              <a:rPr lang="en-US" sz="2000" kern="0" smtClean="0"/>
              <a:t>Nominal, ordinal, or ratio?</a:t>
            </a:r>
          </a:p>
          <a:p>
            <a:pPr lvl="1"/>
            <a:endParaRPr lang="en-US" sz="2000" kern="0" smtClean="0"/>
          </a:p>
          <a:p>
            <a:pPr lvl="1"/>
            <a:endParaRPr lang="en-US" sz="2000" kern="0" smtClean="0"/>
          </a:p>
          <a:p>
            <a:r>
              <a:rPr lang="en-US" sz="2400" kern="0" smtClean="0"/>
              <a:t>Biased Scale </a:t>
            </a:r>
          </a:p>
          <a:p>
            <a:pPr lvl="1"/>
            <a:r>
              <a:rPr lang="en-US" sz="2000" kern="0" smtClean="0"/>
              <a:t>Interval or Ratio</a:t>
            </a:r>
          </a:p>
          <a:p>
            <a:pPr lvl="1"/>
            <a:endParaRPr lang="en-US" sz="2000" kern="0" smtClean="0"/>
          </a:p>
          <a:p>
            <a:endParaRPr lang="en-US" kern="0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white">
          <a:xfrm>
            <a:off x="767408" y="654967"/>
            <a:ext cx="11335327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US" kern="0" dirty="0" smtClean="0"/>
              <a:t>More Complicated Examples</a:t>
            </a:r>
          </a:p>
        </p:txBody>
      </p:sp>
    </p:spTree>
    <p:extLst>
      <p:ext uri="{BB962C8B-B14F-4D97-AF65-F5344CB8AC3E}">
        <p14:creationId xmlns:p14="http://schemas.microsoft.com/office/powerpoint/2010/main" val="153018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2800" smtClean="0"/>
              <a:t>Pertemuan </a:t>
            </a:r>
            <a:r>
              <a:rPr lang="en-US" sz="2800" smtClean="0"/>
              <a:t>4</a:t>
            </a:r>
            <a:endParaRPr lang="id-ID" sz="2800" dirty="0"/>
          </a:p>
        </p:txBody>
      </p:sp>
      <p:sp>
        <p:nvSpPr>
          <p:cNvPr id="6" name="Sub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 smtClean="0">
                <a:solidFill>
                  <a:schemeClr val="tx1"/>
                </a:solidFill>
              </a:rPr>
              <a:t>DATA DAN DATA PRE-PROCESSING</a:t>
            </a:r>
            <a:endParaRPr lang="id-ID" sz="4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70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3392" y="1030506"/>
            <a:ext cx="11377264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800" b="1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sz="2000" kern="0" dirty="0" smtClean="0"/>
          </a:p>
          <a:p>
            <a:r>
              <a:rPr lang="en-US" kern="0" dirty="0" smtClean="0"/>
              <a:t>The types of operations you choose should be “meaningful” for the type of data you have</a:t>
            </a:r>
          </a:p>
          <a:p>
            <a:pPr lvl="1"/>
            <a:r>
              <a:rPr lang="en-US" kern="0" dirty="0" smtClean="0"/>
              <a:t>Distinctness, order, meaningful intervals, and meaningful ratios are only four properties of data</a:t>
            </a:r>
          </a:p>
          <a:p>
            <a:pPr lvl="1"/>
            <a:endParaRPr lang="en-US" kern="0" dirty="0" smtClean="0"/>
          </a:p>
          <a:p>
            <a:pPr lvl="1"/>
            <a:r>
              <a:rPr lang="en-US" kern="0" dirty="0" smtClean="0"/>
              <a:t>The data type you see – often numbers or strings – may not capture all the properties or may suggest properties that are not there</a:t>
            </a:r>
          </a:p>
          <a:p>
            <a:pPr lvl="1"/>
            <a:endParaRPr lang="en-US" kern="0" dirty="0" smtClean="0"/>
          </a:p>
          <a:p>
            <a:pPr lvl="1"/>
            <a:r>
              <a:rPr lang="en-US" kern="0" dirty="0" smtClean="0"/>
              <a:t>Analysis may depend on these other properties of the data</a:t>
            </a:r>
          </a:p>
          <a:p>
            <a:pPr lvl="2" indent="233363"/>
            <a:r>
              <a:rPr lang="en-US" kern="0" dirty="0" smtClean="0"/>
              <a:t>Many statistical analyses depend only on the distribution</a:t>
            </a:r>
          </a:p>
          <a:p>
            <a:pPr lvl="2" indent="233363"/>
            <a:endParaRPr lang="en-US" kern="0" dirty="0" smtClean="0"/>
          </a:p>
          <a:p>
            <a:pPr lvl="1"/>
            <a:r>
              <a:rPr lang="en-US" kern="0" dirty="0" smtClean="0"/>
              <a:t>Many times what is meaningful is measured by statistical significance</a:t>
            </a:r>
          </a:p>
          <a:p>
            <a:pPr lvl="1"/>
            <a:endParaRPr lang="en-US" kern="0" dirty="0" smtClean="0"/>
          </a:p>
          <a:p>
            <a:pPr lvl="1"/>
            <a:r>
              <a:rPr lang="en-US" kern="0" dirty="0" smtClean="0"/>
              <a:t>But in the end, what is meaningful is measured by the domain</a:t>
            </a:r>
          </a:p>
          <a:p>
            <a:pPr lvl="1"/>
            <a:endParaRPr lang="en-US" kern="0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white">
          <a:xfrm>
            <a:off x="849066" y="651969"/>
            <a:ext cx="11335327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US" kern="0" dirty="0" smtClean="0"/>
              <a:t>Key Messages for Attribute Types</a:t>
            </a:r>
          </a:p>
        </p:txBody>
      </p:sp>
    </p:spTree>
    <p:extLst>
      <p:ext uri="{BB962C8B-B14F-4D97-AF65-F5344CB8AC3E}">
        <p14:creationId xmlns:p14="http://schemas.microsoft.com/office/powerpoint/2010/main" val="377096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1027"/>
          <p:cNvSpPr>
            <a:spLocks noGrp="1" noChangeArrowheads="1"/>
          </p:cNvSpPr>
          <p:nvPr>
            <p:ph idx="1"/>
          </p:nvPr>
        </p:nvSpPr>
        <p:spPr>
          <a:xfrm>
            <a:off x="623392" y="1340768"/>
            <a:ext cx="8394700" cy="5029200"/>
          </a:xfrm>
          <a:noFill/>
        </p:spPr>
        <p:txBody>
          <a:bodyPr/>
          <a:lstStyle/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Record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Data Matrix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Document Data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Transaction Data</a:t>
            </a:r>
            <a:endParaRPr lang="en-US" dirty="0" smtClean="0"/>
          </a:p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Graph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World Wide Web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Molecular Structures</a:t>
            </a:r>
          </a:p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Ordered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Spatial Data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Temporal Data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Sequential Data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Genetic Sequence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33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67408" y="654968"/>
            <a:ext cx="8585200" cy="685800"/>
          </a:xfrm>
        </p:spPr>
        <p:txBody>
          <a:bodyPr/>
          <a:lstStyle/>
          <a:p>
            <a:r>
              <a:rPr lang="en-US" dirty="0" smtClean="0"/>
              <a:t>Types of data sets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4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335360" y="1333500"/>
            <a:ext cx="11233248" cy="5029200"/>
          </a:xfrm>
          <a:noFill/>
        </p:spPr>
        <p:txBody>
          <a:bodyPr>
            <a:normAutofit/>
          </a:bodyPr>
          <a:lstStyle/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Dimensionality (number of attributes)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2400" dirty="0"/>
              <a:t> High dimensional data brings a number of challenges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 smtClean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 err="1"/>
              <a:t>Sparsity</a:t>
            </a:r>
            <a:endParaRPr lang="en-US" sz="2800" dirty="0"/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2400" dirty="0"/>
              <a:t> Only presence counts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 smtClean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Resolution</a:t>
            </a:r>
          </a:p>
          <a:p>
            <a:pPr lvl="2" indent="-342900">
              <a:lnSpc>
                <a:spcPct val="105000"/>
              </a:lnSpc>
            </a:pPr>
            <a:r>
              <a:rPr lang="en-US" sz="2400" dirty="0"/>
              <a:t> Patterns depend on the scale 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endParaRPr lang="en-US" sz="2400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Size</a:t>
            </a:r>
          </a:p>
          <a:p>
            <a:pPr lvl="2" indent="-342900">
              <a:lnSpc>
                <a:spcPct val="115000"/>
              </a:lnSpc>
            </a:pPr>
            <a:r>
              <a:rPr lang="en-US" sz="2400" dirty="0"/>
              <a:t>Type of analysis may depend on size of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767408" y="647700"/>
            <a:ext cx="8585200" cy="685800"/>
          </a:xfrm>
        </p:spPr>
        <p:txBody>
          <a:bodyPr/>
          <a:lstStyle/>
          <a:p>
            <a:r>
              <a:rPr lang="en-US" sz="2800" dirty="0"/>
              <a:t>Important Characteristics of Data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24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7"/>
          <p:cNvSpPr>
            <a:spLocks noGrp="1" noChangeArrowheads="1"/>
          </p:cNvSpPr>
          <p:nvPr>
            <p:ph idx="1"/>
          </p:nvPr>
        </p:nvSpPr>
        <p:spPr>
          <a:xfrm>
            <a:off x="623392" y="1296805"/>
            <a:ext cx="11162208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Data that consists of a collection of records, each of which consists of a fixed set of attributes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638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Record Data </a:t>
            </a:r>
          </a:p>
        </p:txBody>
      </p:sp>
      <p:graphicFrame>
        <p:nvGraphicFramePr>
          <p:cNvPr id="1638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8456131"/>
              </p:ext>
            </p:extLst>
          </p:nvPr>
        </p:nvGraphicFramePr>
        <p:xfrm>
          <a:off x="3935760" y="2564904"/>
          <a:ext cx="38481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" name="Document" r:id="rId4" imgW="5405628" imgH="5779008" progId="Word.Document.8">
                  <p:embed/>
                </p:oleObj>
              </mc:Choice>
              <mc:Fallback>
                <p:oleObj name="Document" r:id="rId4" imgW="5405628" imgH="5779008" progId="Word.Document.8">
                  <p:embed/>
                  <p:pic>
                    <p:nvPicPr>
                      <p:cNvPr id="1638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5760" y="2564904"/>
                        <a:ext cx="384810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71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6"/>
          <p:cNvSpPr>
            <a:spLocks noGrp="1" noChangeArrowheads="1"/>
          </p:cNvSpPr>
          <p:nvPr>
            <p:ph idx="1"/>
          </p:nvPr>
        </p:nvSpPr>
        <p:spPr>
          <a:xfrm>
            <a:off x="695400" y="1321412"/>
            <a:ext cx="11090200" cy="3124200"/>
          </a:xfrm>
        </p:spPr>
        <p:txBody>
          <a:bodyPr/>
          <a:lstStyle/>
          <a:p>
            <a:r>
              <a:rPr lang="en-US" sz="2400" dirty="0"/>
              <a:t>If data objects have the same fixed set of numeric attributes, then the data objects can be thought of as points in a multi-dimensional space, where each dimension represents a distinct attribute </a:t>
            </a:r>
          </a:p>
          <a:p>
            <a:pPr lvl="4"/>
            <a:endParaRPr lang="en-US" sz="1800" dirty="0"/>
          </a:p>
          <a:p>
            <a:r>
              <a:rPr lang="en-US" sz="2400" dirty="0"/>
              <a:t>Such data set can be represented by an </a:t>
            </a:r>
            <a:r>
              <a:rPr lang="en-US" sz="2400" i="1" dirty="0"/>
              <a:t>m</a:t>
            </a:r>
            <a:r>
              <a:rPr lang="en-US" sz="2400" dirty="0"/>
              <a:t> by </a:t>
            </a:r>
            <a:r>
              <a:rPr lang="en-US" sz="2400" i="1" dirty="0"/>
              <a:t>n</a:t>
            </a:r>
            <a:r>
              <a:rPr lang="en-US" sz="2400" dirty="0"/>
              <a:t> matrix, where there are </a:t>
            </a:r>
            <a:r>
              <a:rPr lang="en-US" sz="2400" i="1" dirty="0"/>
              <a:t>m</a:t>
            </a:r>
            <a:r>
              <a:rPr lang="en-US" sz="2400" dirty="0"/>
              <a:t> rows, one for each object, and </a:t>
            </a:r>
            <a:r>
              <a:rPr lang="en-US" sz="2400" i="1" dirty="0"/>
              <a:t>n</a:t>
            </a:r>
            <a:r>
              <a:rPr lang="en-US" sz="2400" dirty="0"/>
              <a:t> columns, one for each attribute</a:t>
            </a:r>
          </a:p>
        </p:txBody>
      </p:sp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Matrix </a:t>
            </a:r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636815"/>
              </p:ext>
            </p:extLst>
          </p:nvPr>
        </p:nvGraphicFramePr>
        <p:xfrm>
          <a:off x="2359856" y="4581128"/>
          <a:ext cx="7761288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VISIO" r:id="rId4" imgW="5706222" imgH="1480748" progId="Visio.Drawing.6">
                  <p:embed/>
                </p:oleObj>
              </mc:Choice>
              <mc:Fallback>
                <p:oleObj name="VISIO" r:id="rId4" imgW="5706222" imgH="1480748" progId="Visio.Drawing.6">
                  <p:embed/>
                  <p:pic>
                    <p:nvPicPr>
                      <p:cNvPr id="174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9856" y="4581128"/>
                        <a:ext cx="7761288" cy="200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26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document becomes a ‘term’ vector </a:t>
            </a:r>
          </a:p>
          <a:p>
            <a:pPr lvl="1"/>
            <a:r>
              <a:rPr lang="en-US" dirty="0" smtClean="0"/>
              <a:t>Each term is a component (attribute) of the vector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value of each component is the number of times the corresponding term occurs in the document.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84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Document Data</a:t>
            </a:r>
          </a:p>
        </p:txBody>
      </p:sp>
      <p:graphicFrame>
        <p:nvGraphicFramePr>
          <p:cNvPr id="18436" name="Object 8"/>
          <p:cNvGraphicFramePr>
            <a:graphicFrameLocks noChangeAspect="1"/>
          </p:cNvGraphicFramePr>
          <p:nvPr/>
        </p:nvGraphicFramePr>
        <p:xfrm>
          <a:off x="2209801" y="3048001"/>
          <a:ext cx="7038975" cy="319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Visio" r:id="rId4" imgW="5925718" imgH="2693902" progId="Visio.Drawing.6">
                  <p:embed/>
                </p:oleObj>
              </mc:Choice>
              <mc:Fallback>
                <p:oleObj name="Visio" r:id="rId4" imgW="5925718" imgH="2693902" progId="Visio.Drawing.6">
                  <p:embed/>
                  <p:pic>
                    <p:nvPicPr>
                      <p:cNvPr id="1843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1" y="3048001"/>
                        <a:ext cx="7038975" cy="319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7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special type of record data, where 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ach record (transaction) involves a set of items.  </a:t>
            </a:r>
          </a:p>
          <a:p>
            <a:pPr lvl="1"/>
            <a:r>
              <a:rPr lang="en-US" dirty="0" smtClean="0"/>
              <a:t>For example, consider a grocery store.  The set of products purchased by a customer during one shopping trip constitute a transaction, while the individual products that were purchased are the items.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945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Transaction Data</a:t>
            </a:r>
          </a:p>
        </p:txBody>
      </p:sp>
      <p:graphicFrame>
        <p:nvGraphicFramePr>
          <p:cNvPr id="19460" name="Object 5"/>
          <p:cNvGraphicFramePr>
            <a:graphicFrameLocks noChangeAspect="1"/>
          </p:cNvGraphicFramePr>
          <p:nvPr/>
        </p:nvGraphicFramePr>
        <p:xfrm>
          <a:off x="3276601" y="3641726"/>
          <a:ext cx="5421313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name="Document" r:id="rId4" imgW="3823716" imgH="1999488" progId="Word.Document.8">
                  <p:embed/>
                </p:oleObj>
              </mc:Choice>
              <mc:Fallback>
                <p:oleObj name="Document" r:id="rId4" imgW="3823716" imgH="1999488" progId="Word.Document.8">
                  <p:embed/>
                  <p:pic>
                    <p:nvPicPr>
                      <p:cNvPr id="1946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1" y="3641726"/>
                        <a:ext cx="5421313" cy="283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63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8"/>
          <p:cNvSpPr>
            <a:spLocks noGrp="1" noChangeArrowheads="1"/>
          </p:cNvSpPr>
          <p:nvPr>
            <p:ph idx="1"/>
          </p:nvPr>
        </p:nvSpPr>
        <p:spPr>
          <a:xfrm>
            <a:off x="623392" y="1268932"/>
            <a:ext cx="11089232" cy="5181600"/>
          </a:xfrm>
        </p:spPr>
        <p:txBody>
          <a:bodyPr/>
          <a:lstStyle/>
          <a:p>
            <a:r>
              <a:rPr lang="en-US" sz="2500" dirty="0"/>
              <a:t>Examples: Generic graph, a molecule, and webpages </a:t>
            </a:r>
          </a:p>
        </p:txBody>
      </p:sp>
      <p:sp>
        <p:nvSpPr>
          <p:cNvPr id="2048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 </a:t>
            </a:r>
          </a:p>
        </p:txBody>
      </p:sp>
      <p:graphicFrame>
        <p:nvGraphicFramePr>
          <p:cNvPr id="20484" name="Object 5"/>
          <p:cNvGraphicFramePr>
            <a:graphicFrameLocks noChangeAspect="1"/>
          </p:cNvGraphicFramePr>
          <p:nvPr/>
        </p:nvGraphicFramePr>
        <p:xfrm>
          <a:off x="1676400" y="1676401"/>
          <a:ext cx="2979738" cy="228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6" name="VISIO" r:id="rId4" imgW="839724" imgH="646176" progId="Visio.Drawing.6">
                  <p:embed/>
                </p:oleObj>
              </mc:Choice>
              <mc:Fallback>
                <p:oleObj name="VISIO" r:id="rId4" imgW="839724" imgH="646176" progId="Visio.Drawing.6">
                  <p:embed/>
                  <p:pic>
                    <p:nvPicPr>
                      <p:cNvPr id="2048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76401"/>
                        <a:ext cx="2979738" cy="228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5" name="Picture 9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1" y="2028527"/>
            <a:ext cx="5959475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486" name="Object 10"/>
          <p:cNvGraphicFramePr>
            <a:graphicFrameLocks noChangeAspect="1"/>
          </p:cNvGraphicFramePr>
          <p:nvPr/>
        </p:nvGraphicFramePr>
        <p:xfrm>
          <a:off x="1905001" y="4191001"/>
          <a:ext cx="1965325" cy="183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7" name="VISIO" r:id="rId7" imgW="5792724" imgH="5411724" progId="Visio.Drawing.6">
                  <p:embed/>
                </p:oleObj>
              </mc:Choice>
              <mc:Fallback>
                <p:oleObj name="VISIO" r:id="rId7" imgW="5792724" imgH="5411724" progId="Visio.Drawing.6">
                  <p:embed/>
                  <p:pic>
                    <p:nvPicPr>
                      <p:cNvPr id="2048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1" y="4191001"/>
                        <a:ext cx="1965325" cy="183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Rectangle 11"/>
          <p:cNvSpPr>
            <a:spLocks noChangeArrowheads="1"/>
          </p:cNvSpPr>
          <p:nvPr/>
        </p:nvSpPr>
        <p:spPr bwMode="auto">
          <a:xfrm>
            <a:off x="1524001" y="5943601"/>
            <a:ext cx="30654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sz="2000"/>
              <a:t>Benzene Molecule: C6H6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38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Sequences of transactions</a:t>
            </a:r>
          </a:p>
        </p:txBody>
      </p:sp>
      <p:sp>
        <p:nvSpPr>
          <p:cNvPr id="21506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Ordered Data </a:t>
            </a:r>
          </a:p>
        </p:txBody>
      </p:sp>
      <p:pic>
        <p:nvPicPr>
          <p:cNvPr id="21508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41726" y="2408238"/>
            <a:ext cx="5121275" cy="38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Text Box 7"/>
          <p:cNvSpPr txBox="1">
            <a:spLocks noChangeArrowheads="1"/>
          </p:cNvSpPr>
          <p:nvPr/>
        </p:nvSpPr>
        <p:spPr bwMode="auto">
          <a:xfrm>
            <a:off x="3946526" y="5486401"/>
            <a:ext cx="26828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An element of the sequence</a:t>
            </a:r>
          </a:p>
        </p:txBody>
      </p:sp>
      <p:sp>
        <p:nvSpPr>
          <p:cNvPr id="21510" name="AutoShape 8"/>
          <p:cNvSpPr>
            <a:spLocks/>
          </p:cNvSpPr>
          <p:nvPr/>
        </p:nvSpPr>
        <p:spPr bwMode="auto">
          <a:xfrm rot="-5400000">
            <a:off x="4518025" y="4457700"/>
            <a:ext cx="533400" cy="1371600"/>
          </a:xfrm>
          <a:prstGeom prst="leftBrace">
            <a:avLst>
              <a:gd name="adj1" fmla="val 21429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Text Box 9"/>
          <p:cNvSpPr txBox="1">
            <a:spLocks noChangeArrowheads="1"/>
          </p:cNvSpPr>
          <p:nvPr/>
        </p:nvSpPr>
        <p:spPr bwMode="auto">
          <a:xfrm>
            <a:off x="4038600" y="1828800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Items/Events</a:t>
            </a:r>
          </a:p>
        </p:txBody>
      </p:sp>
      <p:sp>
        <p:nvSpPr>
          <p:cNvPr id="21512" name="Line 10"/>
          <p:cNvSpPr>
            <a:spLocks noChangeShapeType="1"/>
          </p:cNvSpPr>
          <p:nvPr/>
        </p:nvSpPr>
        <p:spPr bwMode="auto">
          <a:xfrm>
            <a:off x="46482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3" name="Line 11"/>
          <p:cNvSpPr>
            <a:spLocks noChangeShapeType="1"/>
          </p:cNvSpPr>
          <p:nvPr/>
        </p:nvSpPr>
        <p:spPr bwMode="auto">
          <a:xfrm>
            <a:off x="51054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73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 Genomic sequence data</a:t>
            </a:r>
          </a:p>
        </p:txBody>
      </p:sp>
      <p:sp>
        <p:nvSpPr>
          <p:cNvPr id="225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Ordered Data </a:t>
            </a:r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3124201" y="1676401"/>
          <a:ext cx="5356225" cy="457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7" name="VISIO" r:id="rId4" imgW="2330196" imgH="1991868" progId="Visio.Drawing.6">
                  <p:embed/>
                </p:oleObj>
              </mc:Choice>
              <mc:Fallback>
                <p:oleObj name="VISIO" r:id="rId4" imgW="2330196" imgH="1991868" progId="Visio.Drawing.6">
                  <p:embed/>
                  <p:pic>
                    <p:nvPicPr>
                      <p:cNvPr id="225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1" y="1676401"/>
                        <a:ext cx="5356225" cy="457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Tujuan Pembelajaran</a:t>
            </a:r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/>
              <a:t>Mahasiswa mampu memahami berbagai bentuk data dan proses mempersiapkan data (data preprocessing)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1080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9" descr="sst_land_temp_82_best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39816" y="1746153"/>
            <a:ext cx="6629400" cy="4973637"/>
          </a:xfrm>
          <a:noFill/>
        </p:spPr>
      </p:pic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Ordered Data</a:t>
            </a:r>
          </a:p>
        </p:txBody>
      </p:sp>
      <p:sp>
        <p:nvSpPr>
          <p:cNvPr id="23556" name="Rectangle 11"/>
          <p:cNvSpPr>
            <a:spLocks noGrp="1" noChangeArrowheads="1"/>
          </p:cNvSpPr>
          <p:nvPr>
            <p:ph type="body" idx="4294967295"/>
          </p:nvPr>
        </p:nvSpPr>
        <p:spPr>
          <a:xfrm>
            <a:off x="623392" y="1326043"/>
            <a:ext cx="7886700" cy="5334000"/>
          </a:xfrm>
        </p:spPr>
        <p:txBody>
          <a:bodyPr/>
          <a:lstStyle/>
          <a:p>
            <a:r>
              <a:rPr lang="en-US" dirty="0" err="1" smtClean="0"/>
              <a:t>Spatio</a:t>
            </a:r>
            <a:r>
              <a:rPr lang="en-US" dirty="0" smtClean="0"/>
              <a:t>-Temporal Data</a:t>
            </a:r>
          </a:p>
        </p:txBody>
      </p:sp>
      <p:sp>
        <p:nvSpPr>
          <p:cNvPr id="23557" name="Rectangle 3"/>
          <p:cNvSpPr>
            <a:spLocks noChangeArrowheads="1"/>
          </p:cNvSpPr>
          <p:nvPr/>
        </p:nvSpPr>
        <p:spPr bwMode="auto">
          <a:xfrm>
            <a:off x="4191000" y="2667000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558" name="Text Box 12"/>
          <p:cNvSpPr txBox="1">
            <a:spLocks noChangeArrowheads="1"/>
          </p:cNvSpPr>
          <p:nvPr/>
        </p:nvSpPr>
        <p:spPr bwMode="auto">
          <a:xfrm>
            <a:off x="1991544" y="3506927"/>
            <a:ext cx="2667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dirty="0"/>
              <a:t>Average Monthly Temperature of land and ocean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02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Poor data quality negatively affects many data processing efforts</a:t>
            </a:r>
          </a:p>
          <a:p>
            <a:pPr>
              <a:buFont typeface="Monotype Sorts" charset="2"/>
              <a:buNone/>
            </a:pPr>
            <a:r>
              <a:rPr lang="en-US" sz="2400" dirty="0"/>
              <a:t>“</a:t>
            </a:r>
            <a:r>
              <a:rPr lang="en-US" sz="2400" dirty="0">
                <a:latin typeface="Times New Roman" pitchFamily="18" charset="0"/>
              </a:rPr>
              <a:t>The most important point is that poor data quality is an unfolding disaster.</a:t>
            </a:r>
          </a:p>
          <a:p>
            <a:pPr lvl="1"/>
            <a:r>
              <a:rPr lang="en-US" dirty="0" smtClean="0">
                <a:latin typeface="Times New Roman" pitchFamily="18" charset="0"/>
              </a:rPr>
              <a:t>Poor data quality costs the typical company at least ten percent (10%) of revenue; twenty percent (20%) is probably a better estimate.”</a:t>
            </a:r>
          </a:p>
          <a:p>
            <a:pPr>
              <a:buFont typeface="Monotype Sorts" charset="2"/>
              <a:buNone/>
            </a:pPr>
            <a:r>
              <a:rPr lang="en-US" sz="2400" dirty="0">
                <a:latin typeface="Times New Roman" pitchFamily="18" charset="0"/>
              </a:rPr>
              <a:t>			Thomas C. Redman, DM Review, August 2004</a:t>
            </a:r>
          </a:p>
          <a:p>
            <a:pPr>
              <a:buFont typeface="Monotype Sorts" charset="2"/>
              <a:buNone/>
            </a:pPr>
            <a:endParaRPr lang="en-US" sz="900" dirty="0">
              <a:latin typeface="Times New Roman" pitchFamily="18" charset="0"/>
            </a:endParaRPr>
          </a:p>
          <a:p>
            <a:r>
              <a:rPr lang="en-US" sz="2400" dirty="0"/>
              <a:t>Data mining example: a classification model for detecting people who are loan risks is built using poor data</a:t>
            </a:r>
          </a:p>
          <a:p>
            <a:pPr lvl="1"/>
            <a:r>
              <a:rPr lang="en-US" sz="2200" dirty="0"/>
              <a:t>Some credit-worthy candidates are denied loans</a:t>
            </a:r>
          </a:p>
          <a:p>
            <a:pPr lvl="1"/>
            <a:r>
              <a:rPr lang="en-US" sz="2200" dirty="0"/>
              <a:t>More loans are given to individuals that default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Quality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51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kinds of data quality problems?</a:t>
            </a:r>
          </a:p>
          <a:p>
            <a:r>
              <a:rPr lang="en-US" dirty="0" smtClean="0"/>
              <a:t>How can we detect problems with the data? </a:t>
            </a:r>
          </a:p>
          <a:p>
            <a:r>
              <a:rPr lang="en-US" dirty="0" smtClean="0"/>
              <a:t>What can we do about these problems? </a:t>
            </a:r>
          </a:p>
          <a:p>
            <a:pPr lvl="4"/>
            <a:endParaRPr lang="en-US" dirty="0" smtClean="0"/>
          </a:p>
          <a:p>
            <a:pPr lvl="4"/>
            <a:endParaRPr lang="en-US" dirty="0" smtClean="0"/>
          </a:p>
          <a:p>
            <a:r>
              <a:rPr lang="en-US" dirty="0" smtClean="0"/>
              <a:t>Examples of data quality problems: </a:t>
            </a:r>
          </a:p>
          <a:p>
            <a:pPr lvl="1"/>
            <a:r>
              <a:rPr lang="en-US" dirty="0" smtClean="0"/>
              <a:t>Noise and outliers </a:t>
            </a:r>
          </a:p>
          <a:p>
            <a:pPr lvl="1"/>
            <a:r>
              <a:rPr lang="en-US" dirty="0" smtClean="0"/>
              <a:t>Missing values </a:t>
            </a:r>
          </a:p>
          <a:p>
            <a:pPr lvl="1"/>
            <a:r>
              <a:rPr lang="en-US" dirty="0" smtClean="0"/>
              <a:t>Duplicate data </a:t>
            </a:r>
          </a:p>
          <a:p>
            <a:pPr lvl="1"/>
            <a:r>
              <a:rPr lang="en-US" dirty="0" smtClean="0"/>
              <a:t>Wrong data</a:t>
            </a:r>
          </a:p>
        </p:txBody>
      </p:sp>
      <p:sp>
        <p:nvSpPr>
          <p:cNvPr id="2560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Quality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04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9"/>
          <p:cNvSpPr>
            <a:spLocks noGrp="1" noChangeArrowheads="1"/>
          </p:cNvSpPr>
          <p:nvPr>
            <p:ph idx="1"/>
          </p:nvPr>
        </p:nvSpPr>
        <p:spPr>
          <a:xfrm>
            <a:off x="695400" y="1354480"/>
            <a:ext cx="10945216" cy="1371600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For objects, noise is an extraneous object</a:t>
            </a:r>
          </a:p>
          <a:p>
            <a:r>
              <a:rPr lang="en-US" sz="2600" dirty="0"/>
              <a:t>For attributes, noise refers to modification of original values</a:t>
            </a:r>
          </a:p>
          <a:p>
            <a:pPr lvl="1"/>
            <a:r>
              <a:rPr lang="en-US" dirty="0" smtClean="0"/>
              <a:t>Examples: distortion of a person’s voice when talking on a poor phone and “snow” on television screen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662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Noise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50" t="4169"/>
          <a:stretch>
            <a:fillRect/>
          </a:stretch>
        </p:blipFill>
        <p:spPr bwMode="auto">
          <a:xfrm>
            <a:off x="1600201" y="2667000"/>
            <a:ext cx="4174877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92" t="4170" r="6250"/>
          <a:stretch>
            <a:fillRect/>
          </a:stretch>
        </p:blipFill>
        <p:spPr bwMode="auto">
          <a:xfrm>
            <a:off x="6019802" y="2665412"/>
            <a:ext cx="3801019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2590800" y="59436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Two Sine Waves</a:t>
            </a:r>
          </a:p>
        </p:txBody>
      </p:sp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6248400" y="5943600"/>
            <a:ext cx="396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Two Sine Waves + Noise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98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CC6600"/>
                </a:solidFill>
              </a:rPr>
              <a:t>Outliers</a:t>
            </a:r>
            <a:r>
              <a:rPr lang="en-US" dirty="0" smtClean="0"/>
              <a:t> are data objects with characteristics that are considerably different than most of the other data objects in the data set</a:t>
            </a:r>
          </a:p>
          <a:p>
            <a:pPr lvl="1"/>
            <a:r>
              <a:rPr lang="en-US" b="1" dirty="0" smtClean="0"/>
              <a:t>Case 1:</a:t>
            </a:r>
            <a:r>
              <a:rPr lang="en-US" dirty="0" smtClean="0"/>
              <a:t> Outliers are </a:t>
            </a:r>
            <a:br>
              <a:rPr lang="en-US" dirty="0" smtClean="0"/>
            </a:br>
            <a:r>
              <a:rPr lang="en-US" dirty="0" smtClean="0"/>
              <a:t>noise that interferes</a:t>
            </a:r>
            <a:br>
              <a:rPr lang="en-US" dirty="0" smtClean="0"/>
            </a:br>
            <a:r>
              <a:rPr lang="en-US" dirty="0" smtClean="0"/>
              <a:t>with data analysis </a:t>
            </a:r>
            <a:br>
              <a:rPr lang="en-US" dirty="0" smtClean="0"/>
            </a:br>
            <a:endParaRPr lang="en-US" sz="1200" dirty="0"/>
          </a:p>
          <a:p>
            <a:pPr lvl="1"/>
            <a:r>
              <a:rPr lang="en-US" b="1" dirty="0" smtClean="0"/>
              <a:t>Case 2: </a:t>
            </a:r>
            <a:r>
              <a:rPr lang="en-US" dirty="0" smtClean="0"/>
              <a:t>Outliers are </a:t>
            </a:r>
            <a:br>
              <a:rPr lang="en-US" dirty="0" smtClean="0"/>
            </a:br>
            <a:r>
              <a:rPr lang="en-US" dirty="0" smtClean="0"/>
              <a:t>the goal of our analysis</a:t>
            </a:r>
          </a:p>
          <a:p>
            <a:pPr lvl="2"/>
            <a:r>
              <a:rPr lang="en-US" dirty="0" smtClean="0"/>
              <a:t> </a:t>
            </a:r>
            <a:r>
              <a:rPr lang="en-US" dirty="0"/>
              <a:t>Credit card fraud</a:t>
            </a:r>
          </a:p>
          <a:p>
            <a:pPr lvl="2"/>
            <a:r>
              <a:rPr lang="en-US" dirty="0"/>
              <a:t> Intrusion detection</a:t>
            </a:r>
            <a:r>
              <a:rPr lang="en-US" dirty="0" smtClean="0"/>
              <a:t> </a:t>
            </a:r>
          </a:p>
          <a:p>
            <a:pPr lvl="2"/>
            <a:endParaRPr lang="en-US" sz="1200" dirty="0"/>
          </a:p>
          <a:p>
            <a:r>
              <a:rPr lang="en-US" dirty="0" smtClean="0"/>
              <a:t>Causes?</a:t>
            </a:r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Outliers</a:t>
            </a:r>
          </a:p>
        </p:txBody>
      </p:sp>
      <p:grpSp>
        <p:nvGrpSpPr>
          <p:cNvPr id="27651" name="Group 4"/>
          <p:cNvGrpSpPr>
            <a:grpSpLocks/>
          </p:cNvGrpSpPr>
          <p:nvPr/>
        </p:nvGrpSpPr>
        <p:grpSpPr bwMode="auto">
          <a:xfrm>
            <a:off x="7315200" y="2516188"/>
            <a:ext cx="4267200" cy="3884612"/>
            <a:chOff x="3648" y="2448"/>
            <a:chExt cx="2112" cy="1872"/>
          </a:xfrm>
        </p:grpSpPr>
        <p:pic>
          <p:nvPicPr>
            <p:cNvPr id="276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4" name="Oval 6"/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5" name="Oval 7"/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6" name="Oval 8"/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7" name="Oval 9"/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8" name="Rectangle 10"/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9" name="Rectangle 11"/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49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Reasons for missing values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Information is not collected </a:t>
            </a:r>
            <a:br>
              <a:rPr lang="en-US" dirty="0" smtClean="0"/>
            </a:br>
            <a:r>
              <a:rPr lang="en-US" dirty="0" smtClean="0"/>
              <a:t>(e.g., people decline to give their age and weight)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Attributes may not be applicable to all cases </a:t>
            </a:r>
            <a:br>
              <a:rPr lang="en-US" dirty="0" smtClean="0"/>
            </a:br>
            <a:r>
              <a:rPr lang="en-US" dirty="0" smtClean="0"/>
              <a:t>(e.g., annual income is not applicable to children)</a:t>
            </a:r>
          </a:p>
          <a:p>
            <a:pPr lvl="1"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Handling missing values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Eliminate data objects or variables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Estimate missing values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dirty="0" smtClean="0"/>
              <a:t>Example: time series of temperature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dirty="0" smtClean="0"/>
              <a:t>Example: census results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Ignore the missing value during analysis</a:t>
            </a:r>
          </a:p>
        </p:txBody>
      </p:sp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44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Missing completely at random (MCAR)</a:t>
            </a:r>
          </a:p>
          <a:p>
            <a:pPr lvl="1">
              <a:lnSpc>
                <a:spcPct val="90000"/>
              </a:lnSpc>
            </a:pPr>
            <a:r>
              <a:rPr lang="en-US" dirty="0" err="1" smtClean="0"/>
              <a:t>Missingness</a:t>
            </a:r>
            <a:r>
              <a:rPr lang="en-US" dirty="0" smtClean="0"/>
              <a:t> of a value is independent of attributes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Fill in values based on the attribute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Analysis may be unbiased overall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Missing at Random (MAR)</a:t>
            </a:r>
          </a:p>
          <a:p>
            <a:pPr lvl="1">
              <a:lnSpc>
                <a:spcPct val="90000"/>
              </a:lnSpc>
            </a:pPr>
            <a:r>
              <a:rPr lang="en-US" dirty="0" err="1" smtClean="0"/>
              <a:t>Missingness</a:t>
            </a:r>
            <a:r>
              <a:rPr lang="en-US" dirty="0" smtClean="0"/>
              <a:t> is related to other variables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Fill in values based other values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Almost always produces a bias in the analysis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Missing Not at Random (MNAR)</a:t>
            </a:r>
          </a:p>
          <a:p>
            <a:pPr lvl="1">
              <a:lnSpc>
                <a:spcPct val="90000"/>
              </a:lnSpc>
            </a:pPr>
            <a:r>
              <a:rPr lang="en-US" dirty="0" err="1" smtClean="0"/>
              <a:t>Missingness</a:t>
            </a:r>
            <a:r>
              <a:rPr lang="en-US" dirty="0" smtClean="0"/>
              <a:t> is related to unobserved measurements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Informative or non-ignorable </a:t>
            </a:r>
            <a:r>
              <a:rPr lang="en-US" dirty="0" err="1" smtClean="0"/>
              <a:t>missingness</a:t>
            </a: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Not possible to know the situation from the data</a:t>
            </a:r>
          </a:p>
        </p:txBody>
      </p:sp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43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 set may include data objects that are duplicates, or almost duplicates of one another</a:t>
            </a:r>
          </a:p>
          <a:p>
            <a:pPr lvl="1"/>
            <a:r>
              <a:rPr lang="en-US" dirty="0" smtClean="0"/>
              <a:t>Major issue when merging data from heterogeneous sources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Same person with multiple email addresses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Data cleaning</a:t>
            </a:r>
          </a:p>
          <a:p>
            <a:pPr lvl="1"/>
            <a:r>
              <a:rPr lang="en-US" dirty="0" smtClean="0"/>
              <a:t>Process of dealing with duplicate data issues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When should duplicate data not be removed?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Duplicate Data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29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3.2 Data Preprocessing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9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err="1" smtClean="0"/>
              <a:t>CRISP-DM</a:t>
            </a:r>
            <a:endParaRPr lang="id-ID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0201" y="1656899"/>
            <a:ext cx="8958877" cy="3957296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8915400" y="4759062"/>
            <a:ext cx="762000" cy="838200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693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Topik Pembahasan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/>
              <a:t>3.1 Data</a:t>
            </a:r>
          </a:p>
          <a:p>
            <a:pPr marL="0" indent="0">
              <a:buNone/>
            </a:pPr>
            <a:r>
              <a:rPr lang="id-ID" dirty="0"/>
              <a:t>3.2 Data Preprocessing</a:t>
            </a:r>
          </a:p>
          <a:p>
            <a:pPr marL="0" indent="0">
              <a:buNone/>
            </a:pPr>
            <a:r>
              <a:rPr lang="id-ID" dirty="0"/>
              <a:t>3.3 Data Cleaning</a:t>
            </a:r>
          </a:p>
          <a:p>
            <a:pPr marL="0" indent="0">
              <a:buNone/>
            </a:pPr>
            <a:r>
              <a:rPr lang="id-ID" dirty="0">
                <a:solidFill>
                  <a:schemeClr val="bg1">
                    <a:lumMod val="65000"/>
                  </a:schemeClr>
                </a:solidFill>
              </a:rPr>
              <a:t>3.4 Data Reduction</a:t>
            </a:r>
          </a:p>
          <a:p>
            <a:pPr marL="0" indent="0">
              <a:buNone/>
            </a:pPr>
            <a:r>
              <a:rPr lang="id-ID" dirty="0">
                <a:solidFill>
                  <a:schemeClr val="bg1">
                    <a:lumMod val="65000"/>
                  </a:schemeClr>
                </a:solidFill>
              </a:rPr>
              <a:t>3.5 Data Transformation and Data Discretization</a:t>
            </a:r>
          </a:p>
          <a:p>
            <a:pPr marL="0" indent="0">
              <a:buNone/>
            </a:pPr>
            <a:r>
              <a:rPr lang="id-ID" dirty="0">
                <a:solidFill>
                  <a:schemeClr val="bg1">
                    <a:lumMod val="65000"/>
                  </a:schemeClr>
                </a:solidFill>
              </a:rPr>
              <a:t>3.6 Data Integration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6272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412776"/>
            <a:ext cx="10873208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Measures for </a:t>
            </a:r>
            <a:r>
              <a:rPr lang="en-US" dirty="0">
                <a:solidFill>
                  <a:srgbClr val="C00000"/>
                </a:solidFill>
              </a:rPr>
              <a:t>data quality</a:t>
            </a:r>
            <a:r>
              <a:rPr lang="en-US" dirty="0"/>
              <a:t>: A multidimensional </a:t>
            </a:r>
            <a:r>
              <a:rPr lang="en-US" dirty="0" smtClean="0"/>
              <a:t>view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Accuracy</a:t>
            </a:r>
            <a:r>
              <a:rPr lang="en-US" sz="2800" dirty="0"/>
              <a:t>: correct or wrong, accurate or not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Completeness</a:t>
            </a:r>
            <a:r>
              <a:rPr lang="en-US" sz="2800" dirty="0"/>
              <a:t>: not recorded, unavailable, …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Consistency</a:t>
            </a:r>
            <a:r>
              <a:rPr lang="en-US" sz="2800" dirty="0"/>
              <a:t>: some modified but some not, …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Timeliness</a:t>
            </a:r>
            <a:r>
              <a:rPr lang="en-US" sz="2800" dirty="0"/>
              <a:t>: timely update? 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Believability</a:t>
            </a:r>
            <a:r>
              <a:rPr lang="en-US" sz="2800" dirty="0"/>
              <a:t>: how trustable the data are correct?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Interpretability</a:t>
            </a:r>
            <a:r>
              <a:rPr lang="en-US" sz="2800" dirty="0"/>
              <a:t>: how easily the data can be understood?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err="1"/>
              <a:t>Why</a:t>
            </a:r>
            <a:r>
              <a:rPr lang="id-ID" dirty="0"/>
              <a:t> </a:t>
            </a:r>
            <a:r>
              <a:rPr lang="id-ID" dirty="0" err="1"/>
              <a:t>Preprocess</a:t>
            </a:r>
            <a:r>
              <a:rPr lang="id-ID" dirty="0"/>
              <a:t> </a:t>
            </a:r>
            <a:r>
              <a:rPr lang="id-ID" dirty="0" err="1"/>
              <a:t>the</a:t>
            </a:r>
            <a:r>
              <a:rPr lang="id-ID" dirty="0"/>
              <a:t> Data?</a:t>
            </a:r>
          </a:p>
        </p:txBody>
      </p:sp>
    </p:spTree>
    <p:extLst>
      <p:ext uri="{BB962C8B-B14F-4D97-AF65-F5344CB8AC3E}">
        <p14:creationId xmlns:p14="http://schemas.microsoft.com/office/powerpoint/2010/main" val="45247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295400"/>
            <a:ext cx="10801200" cy="518114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dirty="0"/>
              <a:t>Data </a:t>
            </a:r>
            <a:r>
              <a:rPr lang="id-ID" dirty="0" err="1">
                <a:solidFill>
                  <a:srgbClr val="C00000"/>
                </a:solidFill>
              </a:rPr>
              <a:t>cleaning</a:t>
            </a:r>
            <a:endParaRPr lang="id-ID" dirty="0">
              <a:solidFill>
                <a:srgbClr val="C00000"/>
              </a:solidFill>
            </a:endParaRPr>
          </a:p>
          <a:p>
            <a:pPr lvl="1"/>
            <a:r>
              <a:rPr lang="id-ID" dirty="0" err="1"/>
              <a:t>Fill</a:t>
            </a:r>
            <a:r>
              <a:rPr lang="id-ID" dirty="0"/>
              <a:t> </a:t>
            </a:r>
            <a:r>
              <a:rPr lang="id-ID" dirty="0" err="1"/>
              <a:t>in</a:t>
            </a:r>
            <a:r>
              <a:rPr lang="id-ID" dirty="0"/>
              <a:t> </a:t>
            </a:r>
            <a:r>
              <a:rPr lang="id-ID" dirty="0" err="1">
                <a:solidFill>
                  <a:srgbClr val="0070C0"/>
                </a:solidFill>
              </a:rPr>
              <a:t>missing</a:t>
            </a:r>
            <a:r>
              <a:rPr lang="id-ID" dirty="0">
                <a:solidFill>
                  <a:srgbClr val="0070C0"/>
                </a:solidFill>
              </a:rPr>
              <a:t> </a:t>
            </a:r>
            <a:r>
              <a:rPr lang="id-ID" dirty="0" err="1" smtClean="0"/>
              <a:t>values</a:t>
            </a:r>
            <a:endParaRPr lang="en-US" dirty="0" smtClean="0"/>
          </a:p>
          <a:p>
            <a:pPr lvl="1"/>
            <a:r>
              <a:rPr lang="en-US" dirty="0"/>
              <a:t>S</a:t>
            </a:r>
            <a:r>
              <a:rPr lang="id-ID" dirty="0" err="1" smtClean="0"/>
              <a:t>mooth</a:t>
            </a:r>
            <a:r>
              <a:rPr lang="id-ID" dirty="0" smtClean="0"/>
              <a:t> </a:t>
            </a:r>
            <a:r>
              <a:rPr lang="id-ID" dirty="0" err="1">
                <a:solidFill>
                  <a:srgbClr val="0070C0"/>
                </a:solidFill>
              </a:rPr>
              <a:t>noisy</a:t>
            </a:r>
            <a:r>
              <a:rPr lang="id-ID" dirty="0">
                <a:solidFill>
                  <a:srgbClr val="0070C0"/>
                </a:solidFill>
              </a:rPr>
              <a:t> </a:t>
            </a:r>
            <a:r>
              <a:rPr lang="id-ID" dirty="0" smtClean="0"/>
              <a:t>data</a:t>
            </a:r>
            <a:endParaRPr lang="en-US" dirty="0" smtClean="0"/>
          </a:p>
          <a:p>
            <a:pPr lvl="1"/>
            <a:r>
              <a:rPr lang="en-US" dirty="0"/>
              <a:t>I</a:t>
            </a:r>
            <a:r>
              <a:rPr lang="id-ID" dirty="0" err="1" smtClean="0"/>
              <a:t>dentify</a:t>
            </a:r>
            <a:r>
              <a:rPr lang="id-ID" dirty="0" smtClean="0"/>
              <a:t> </a:t>
            </a:r>
            <a:r>
              <a:rPr lang="id-ID" dirty="0" err="1"/>
              <a:t>or</a:t>
            </a:r>
            <a:r>
              <a:rPr lang="id-ID" dirty="0"/>
              <a:t> </a:t>
            </a:r>
            <a:r>
              <a:rPr lang="id-ID" dirty="0" err="1">
                <a:solidFill>
                  <a:srgbClr val="0070C0"/>
                </a:solidFill>
              </a:rPr>
              <a:t>remove</a:t>
            </a:r>
            <a:r>
              <a:rPr lang="id-ID" dirty="0">
                <a:solidFill>
                  <a:srgbClr val="0070C0"/>
                </a:solidFill>
              </a:rPr>
              <a:t> </a:t>
            </a:r>
            <a:r>
              <a:rPr lang="id-ID" dirty="0" err="1" smtClean="0">
                <a:solidFill>
                  <a:srgbClr val="0070C0"/>
                </a:solidFill>
              </a:rPr>
              <a:t>outliers</a:t>
            </a:r>
            <a:endParaRPr lang="en-US" dirty="0"/>
          </a:p>
          <a:p>
            <a:pPr lvl="1"/>
            <a:r>
              <a:rPr lang="en-US" dirty="0" smtClean="0"/>
              <a:t>R</a:t>
            </a:r>
            <a:r>
              <a:rPr lang="id-ID" dirty="0" err="1" smtClean="0"/>
              <a:t>esolve</a:t>
            </a:r>
            <a:r>
              <a:rPr lang="id-ID" dirty="0" smtClean="0"/>
              <a:t> </a:t>
            </a:r>
            <a:r>
              <a:rPr lang="id-ID" dirty="0" err="1">
                <a:solidFill>
                  <a:srgbClr val="0070C0"/>
                </a:solidFill>
              </a:rPr>
              <a:t>inconsistencies</a:t>
            </a:r>
            <a:endParaRPr lang="id-ID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Data </a:t>
            </a:r>
            <a:r>
              <a:rPr lang="id-ID" dirty="0" err="1">
                <a:solidFill>
                  <a:srgbClr val="C00000"/>
                </a:solidFill>
              </a:rPr>
              <a:t>reduction</a:t>
            </a:r>
            <a:endParaRPr lang="id-ID" dirty="0">
              <a:solidFill>
                <a:srgbClr val="C00000"/>
              </a:solidFill>
            </a:endParaRPr>
          </a:p>
          <a:p>
            <a:pPr lvl="1"/>
            <a:r>
              <a:rPr lang="id-ID" dirty="0" err="1">
                <a:solidFill>
                  <a:srgbClr val="0070C0"/>
                </a:solidFill>
              </a:rPr>
              <a:t>Dimensionality</a:t>
            </a:r>
            <a:r>
              <a:rPr lang="id-ID" dirty="0">
                <a:solidFill>
                  <a:srgbClr val="0070C0"/>
                </a:solidFill>
              </a:rPr>
              <a:t> </a:t>
            </a:r>
            <a:r>
              <a:rPr lang="id-ID" dirty="0" err="1"/>
              <a:t>reduction</a:t>
            </a:r>
            <a:endParaRPr lang="id-ID" dirty="0"/>
          </a:p>
          <a:p>
            <a:pPr lvl="1"/>
            <a:r>
              <a:rPr lang="id-ID" dirty="0" err="1">
                <a:solidFill>
                  <a:srgbClr val="0070C0"/>
                </a:solidFill>
              </a:rPr>
              <a:t>Numerosity</a:t>
            </a:r>
            <a:r>
              <a:rPr lang="id-ID" dirty="0">
                <a:solidFill>
                  <a:srgbClr val="0070C0"/>
                </a:solidFill>
              </a:rPr>
              <a:t> </a:t>
            </a:r>
            <a:r>
              <a:rPr lang="id-ID" dirty="0" err="1"/>
              <a:t>reduction</a:t>
            </a:r>
            <a:endParaRPr lang="id-ID" dirty="0"/>
          </a:p>
          <a:p>
            <a:pPr lvl="1"/>
            <a:r>
              <a:rPr lang="id-ID" dirty="0"/>
              <a:t>Data </a:t>
            </a:r>
            <a:r>
              <a:rPr lang="id-ID" dirty="0" err="1">
                <a:solidFill>
                  <a:srgbClr val="0070C0"/>
                </a:solidFill>
              </a:rPr>
              <a:t>compression</a:t>
            </a:r>
            <a:endParaRPr lang="id-ID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Data </a:t>
            </a:r>
            <a:r>
              <a:rPr lang="id-ID" dirty="0" err="1">
                <a:solidFill>
                  <a:srgbClr val="C00000"/>
                </a:solidFill>
              </a:rPr>
              <a:t>transformation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 err="1"/>
              <a:t>and</a:t>
            </a:r>
            <a:r>
              <a:rPr lang="id-ID" dirty="0"/>
              <a:t> data </a:t>
            </a:r>
            <a:r>
              <a:rPr lang="id-ID" dirty="0" err="1">
                <a:solidFill>
                  <a:srgbClr val="C00000"/>
                </a:solidFill>
              </a:rPr>
              <a:t>discretization</a:t>
            </a:r>
            <a:endParaRPr lang="id-ID" dirty="0">
              <a:solidFill>
                <a:srgbClr val="C00000"/>
              </a:solidFill>
            </a:endParaRPr>
          </a:p>
          <a:p>
            <a:pPr lvl="1"/>
            <a:r>
              <a:rPr lang="id-ID" dirty="0" err="1">
                <a:solidFill>
                  <a:srgbClr val="0070C0"/>
                </a:solidFill>
              </a:rPr>
              <a:t>Normalization</a:t>
            </a:r>
            <a:r>
              <a:rPr lang="id-ID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id-ID" dirty="0" err="1"/>
              <a:t>Concept</a:t>
            </a:r>
            <a:r>
              <a:rPr lang="id-ID" dirty="0"/>
              <a:t> </a:t>
            </a:r>
            <a:r>
              <a:rPr lang="id-ID" dirty="0" err="1"/>
              <a:t>hierarchy</a:t>
            </a:r>
            <a:r>
              <a:rPr lang="id-ID" dirty="0"/>
              <a:t> </a:t>
            </a:r>
            <a:r>
              <a:rPr lang="id-ID" dirty="0" err="1" smtClean="0"/>
              <a:t>generation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Data </a:t>
            </a:r>
            <a:r>
              <a:rPr lang="id-ID" dirty="0" err="1">
                <a:solidFill>
                  <a:srgbClr val="C00000"/>
                </a:solidFill>
              </a:rPr>
              <a:t>integration</a:t>
            </a:r>
            <a:endParaRPr lang="id-ID" dirty="0">
              <a:solidFill>
                <a:srgbClr val="C00000"/>
              </a:solidFill>
            </a:endParaRPr>
          </a:p>
          <a:p>
            <a:pPr lvl="1"/>
            <a:r>
              <a:rPr lang="id-ID" dirty="0" err="1"/>
              <a:t>Integration</a:t>
            </a:r>
            <a:r>
              <a:rPr lang="id-ID" dirty="0"/>
              <a:t> of </a:t>
            </a:r>
            <a:r>
              <a:rPr lang="id-ID" dirty="0" err="1">
                <a:solidFill>
                  <a:srgbClr val="0070C0"/>
                </a:solidFill>
              </a:rPr>
              <a:t>multiple</a:t>
            </a:r>
            <a:r>
              <a:rPr lang="id-ID" dirty="0">
                <a:solidFill>
                  <a:srgbClr val="0070C0"/>
                </a:solidFill>
              </a:rPr>
              <a:t> </a:t>
            </a:r>
            <a:r>
              <a:rPr lang="id-ID" dirty="0" err="1">
                <a:solidFill>
                  <a:srgbClr val="0070C0"/>
                </a:solidFill>
              </a:rPr>
              <a:t>databases</a:t>
            </a:r>
            <a:r>
              <a:rPr lang="en-US" dirty="0"/>
              <a:t> </a:t>
            </a:r>
            <a:r>
              <a:rPr lang="id-ID" dirty="0" err="1"/>
              <a:t>or</a:t>
            </a:r>
            <a:r>
              <a:rPr lang="id-ID" dirty="0"/>
              <a:t> </a:t>
            </a:r>
            <a:r>
              <a:rPr lang="id-ID" dirty="0" err="1" smtClean="0"/>
              <a:t>files</a:t>
            </a:r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Major Tasks in Data Preprocessing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9035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3.3 Data Cleaning</a:t>
            </a:r>
            <a:endParaRPr lang="id-ID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61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295400"/>
            <a:ext cx="11162208" cy="5562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Data in the Real World Is Dirty</a:t>
            </a:r>
            <a:r>
              <a:rPr lang="en-US" dirty="0"/>
              <a:t>: Lots of potentially incorrect data, e.g., instrument faulty, human or computer error, transmission </a:t>
            </a:r>
            <a:r>
              <a:rPr lang="en-US" dirty="0" smtClean="0"/>
              <a:t>error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dirty="0">
                <a:solidFill>
                  <a:srgbClr val="0070C0"/>
                </a:solidFill>
              </a:rPr>
              <a:t>I</a:t>
            </a:r>
            <a:r>
              <a:rPr lang="en-US" dirty="0" smtClean="0">
                <a:solidFill>
                  <a:srgbClr val="0070C0"/>
                </a:solidFill>
              </a:rPr>
              <a:t>ncomplete</a:t>
            </a:r>
            <a:r>
              <a:rPr lang="en-US" dirty="0"/>
              <a:t>: lacking attribute values, lacking certain attributes of interest, or containing only aggregate data</a:t>
            </a:r>
          </a:p>
          <a:p>
            <a:pPr lvl="1"/>
            <a:r>
              <a:rPr lang="en-US" dirty="0"/>
              <a:t>e.g., Occupation=“ ” (</a:t>
            </a:r>
            <a:r>
              <a:rPr lang="en-US" dirty="0">
                <a:solidFill>
                  <a:srgbClr val="00B050"/>
                </a:solidFill>
              </a:rPr>
              <a:t>missing data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0070C0"/>
                </a:solidFill>
              </a:rPr>
              <a:t>N</a:t>
            </a:r>
            <a:r>
              <a:rPr lang="en-US" dirty="0" smtClean="0">
                <a:solidFill>
                  <a:srgbClr val="0070C0"/>
                </a:solidFill>
              </a:rPr>
              <a:t>oisy</a:t>
            </a:r>
            <a:r>
              <a:rPr lang="en-US" dirty="0"/>
              <a:t>: containing noise, errors, or outliers</a:t>
            </a:r>
          </a:p>
          <a:p>
            <a:pPr lvl="1"/>
            <a:r>
              <a:rPr lang="en-US" dirty="0"/>
              <a:t>e.g., Salary=“−10” (</a:t>
            </a:r>
            <a:r>
              <a:rPr lang="en-US" dirty="0">
                <a:solidFill>
                  <a:srgbClr val="00B050"/>
                </a:solidFill>
              </a:rPr>
              <a:t>an error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0070C0"/>
                </a:solidFill>
              </a:rPr>
              <a:t>I</a:t>
            </a:r>
            <a:r>
              <a:rPr lang="en-US" dirty="0" smtClean="0">
                <a:solidFill>
                  <a:srgbClr val="0070C0"/>
                </a:solidFill>
              </a:rPr>
              <a:t>nconsistent</a:t>
            </a:r>
            <a:r>
              <a:rPr lang="en-US" dirty="0"/>
              <a:t>: containing discrepancies in codes or </a:t>
            </a:r>
            <a:r>
              <a:rPr lang="en-US" dirty="0" smtClean="0"/>
              <a:t>names</a:t>
            </a:r>
          </a:p>
          <a:p>
            <a:pPr lvl="1"/>
            <a:r>
              <a:rPr lang="en-US" dirty="0" smtClean="0"/>
              <a:t>e.g., Age</a:t>
            </a:r>
            <a:r>
              <a:rPr lang="en-US" dirty="0"/>
              <a:t>=“</a:t>
            </a:r>
            <a:r>
              <a:rPr lang="en-US" dirty="0">
                <a:solidFill>
                  <a:srgbClr val="00B050"/>
                </a:solidFill>
              </a:rPr>
              <a:t>42</a:t>
            </a:r>
            <a:r>
              <a:rPr lang="en-US" dirty="0"/>
              <a:t>”, Birthday=“</a:t>
            </a:r>
            <a:r>
              <a:rPr lang="en-US" dirty="0">
                <a:solidFill>
                  <a:srgbClr val="00B050"/>
                </a:solidFill>
              </a:rPr>
              <a:t>03/07/2010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Was rating “1, 2, 3”, now rating “A, B, C”</a:t>
            </a:r>
          </a:p>
          <a:p>
            <a:r>
              <a:rPr lang="en-US" dirty="0"/>
              <a:t>D</a:t>
            </a:r>
            <a:r>
              <a:rPr lang="en-US" dirty="0" smtClean="0"/>
              <a:t>iscrepancy </a:t>
            </a:r>
            <a:r>
              <a:rPr lang="en-US" dirty="0"/>
              <a:t>between </a:t>
            </a:r>
            <a:r>
              <a:rPr lang="en-US" dirty="0">
                <a:solidFill>
                  <a:srgbClr val="0070C0"/>
                </a:solidFill>
              </a:rPr>
              <a:t>duplicate records</a:t>
            </a:r>
          </a:p>
          <a:p>
            <a:pPr lvl="1"/>
            <a:r>
              <a:rPr lang="en-US" dirty="0"/>
              <a:t>Intentional (e.g., </a:t>
            </a:r>
            <a:r>
              <a:rPr lang="en-US" dirty="0">
                <a:solidFill>
                  <a:srgbClr val="00B050"/>
                </a:solidFill>
              </a:rPr>
              <a:t>disguised missing data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Jan. 1 as everyone’s birthday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Data </a:t>
            </a:r>
            <a:r>
              <a:rPr lang="id-ID" dirty="0" err="1"/>
              <a:t>Cleaning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7321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is </a:t>
            </a:r>
            <a:r>
              <a:rPr lang="en-US" dirty="0">
                <a:solidFill>
                  <a:srgbClr val="C00000"/>
                </a:solidFill>
              </a:rPr>
              <a:t>not always available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., </a:t>
            </a:r>
            <a:r>
              <a:rPr lang="en-US" dirty="0">
                <a:solidFill>
                  <a:srgbClr val="0070C0"/>
                </a:solidFill>
              </a:rPr>
              <a:t>many tuples have no recorded value </a:t>
            </a:r>
            <a:r>
              <a:rPr lang="en-US" dirty="0"/>
              <a:t>for several attributes, such as customer income in sales data</a:t>
            </a:r>
          </a:p>
          <a:p>
            <a:r>
              <a:rPr lang="en-US" dirty="0">
                <a:solidFill>
                  <a:srgbClr val="C00000"/>
                </a:solidFill>
              </a:rPr>
              <a:t>Missing data </a:t>
            </a:r>
            <a:r>
              <a:rPr lang="en-US" dirty="0"/>
              <a:t>may be due to </a:t>
            </a:r>
          </a:p>
          <a:p>
            <a:pPr lvl="1"/>
            <a:r>
              <a:rPr lang="en-US" dirty="0"/>
              <a:t>equipment </a:t>
            </a:r>
            <a:r>
              <a:rPr lang="en-US" dirty="0">
                <a:solidFill>
                  <a:srgbClr val="0070C0"/>
                </a:solidFill>
              </a:rPr>
              <a:t>malfunction</a:t>
            </a:r>
          </a:p>
          <a:p>
            <a:pPr lvl="1"/>
            <a:r>
              <a:rPr lang="en-US" dirty="0"/>
              <a:t>inconsistent with other recorded data and thus </a:t>
            </a:r>
            <a:r>
              <a:rPr lang="en-US" dirty="0">
                <a:solidFill>
                  <a:srgbClr val="0070C0"/>
                </a:solidFill>
              </a:rPr>
              <a:t>deleted</a:t>
            </a:r>
          </a:p>
          <a:p>
            <a:pPr lvl="1"/>
            <a:r>
              <a:rPr lang="en-US" dirty="0"/>
              <a:t>data not entered due to </a:t>
            </a:r>
            <a:r>
              <a:rPr lang="en-US" dirty="0">
                <a:solidFill>
                  <a:srgbClr val="0070C0"/>
                </a:solidFill>
              </a:rPr>
              <a:t>misunderstanding</a:t>
            </a:r>
          </a:p>
          <a:p>
            <a:pPr lvl="1"/>
            <a:r>
              <a:rPr lang="en-US" dirty="0"/>
              <a:t>certain data </a:t>
            </a:r>
            <a:r>
              <a:rPr lang="en-US" dirty="0">
                <a:solidFill>
                  <a:srgbClr val="0070C0"/>
                </a:solidFill>
              </a:rPr>
              <a:t>may not be considered important </a:t>
            </a:r>
            <a:r>
              <a:rPr lang="en-US" dirty="0"/>
              <a:t>at the time of entry</a:t>
            </a:r>
          </a:p>
          <a:p>
            <a:pPr lvl="1"/>
            <a:r>
              <a:rPr lang="en-US" dirty="0"/>
              <a:t>not register history or </a:t>
            </a:r>
            <a:r>
              <a:rPr lang="en-US" dirty="0">
                <a:solidFill>
                  <a:srgbClr val="0070C0"/>
                </a:solidFill>
              </a:rPr>
              <a:t>changes of the data</a:t>
            </a:r>
          </a:p>
          <a:p>
            <a:r>
              <a:rPr lang="en-US" dirty="0"/>
              <a:t>Missing data may </a:t>
            </a:r>
            <a:r>
              <a:rPr lang="en-US" dirty="0">
                <a:solidFill>
                  <a:srgbClr val="0070C0"/>
                </a:solidFill>
              </a:rPr>
              <a:t>need to be inferred</a:t>
            </a:r>
          </a:p>
          <a:p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err="1"/>
              <a:t>Incomplete</a:t>
            </a:r>
            <a:r>
              <a:rPr lang="id-ID" dirty="0"/>
              <a:t> (</a:t>
            </a:r>
            <a:r>
              <a:rPr lang="id-ID" dirty="0" err="1"/>
              <a:t>Missing</a:t>
            </a:r>
            <a:r>
              <a:rPr lang="id-ID" dirty="0"/>
              <a:t>) Data</a:t>
            </a:r>
          </a:p>
        </p:txBody>
      </p:sp>
    </p:spTree>
    <p:extLst>
      <p:ext uri="{BB962C8B-B14F-4D97-AF65-F5344CB8AC3E}">
        <p14:creationId xmlns:p14="http://schemas.microsoft.com/office/powerpoint/2010/main" val="9088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Jerry is the marketing manager for a </a:t>
            </a:r>
            <a:r>
              <a:rPr lang="en-US" dirty="0">
                <a:solidFill>
                  <a:srgbClr val="C00000"/>
                </a:solidFill>
              </a:rPr>
              <a:t>small Internet design and advertising </a:t>
            </a:r>
            <a:r>
              <a:rPr lang="en-US" dirty="0" smtClean="0">
                <a:solidFill>
                  <a:srgbClr val="C00000"/>
                </a:solidFill>
              </a:rPr>
              <a:t>firm</a:t>
            </a:r>
          </a:p>
          <a:p>
            <a:r>
              <a:rPr lang="en-US" dirty="0" smtClean="0"/>
              <a:t>Jerry’s </a:t>
            </a:r>
            <a:r>
              <a:rPr lang="en-US" dirty="0"/>
              <a:t>boss </a:t>
            </a:r>
            <a:r>
              <a:rPr lang="en-US" dirty="0" smtClean="0"/>
              <a:t>asks him </a:t>
            </a:r>
            <a:r>
              <a:rPr lang="en-US" dirty="0"/>
              <a:t>to develop a data set containing </a:t>
            </a:r>
            <a:r>
              <a:rPr lang="en-US" dirty="0">
                <a:solidFill>
                  <a:srgbClr val="C00000"/>
                </a:solidFill>
              </a:rPr>
              <a:t>information about Internet </a:t>
            </a:r>
            <a:r>
              <a:rPr lang="en-US" dirty="0" smtClean="0">
                <a:solidFill>
                  <a:srgbClr val="C00000"/>
                </a:solidFill>
              </a:rPr>
              <a:t>users</a:t>
            </a:r>
          </a:p>
          <a:p>
            <a:r>
              <a:rPr lang="en-US" dirty="0" smtClean="0"/>
              <a:t>The </a:t>
            </a:r>
            <a:r>
              <a:rPr lang="en-US" dirty="0"/>
              <a:t>company will use </a:t>
            </a:r>
            <a:r>
              <a:rPr lang="en-US" dirty="0" smtClean="0"/>
              <a:t>this data </a:t>
            </a:r>
            <a:r>
              <a:rPr lang="en-US" dirty="0"/>
              <a:t>to determine </a:t>
            </a:r>
            <a:r>
              <a:rPr lang="en-US" dirty="0">
                <a:solidFill>
                  <a:srgbClr val="C00000"/>
                </a:solidFill>
              </a:rPr>
              <a:t>what kinds of people are using the Internet </a:t>
            </a: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</a:rPr>
              <a:t>how the firm may be able </a:t>
            </a:r>
            <a:r>
              <a:rPr lang="en-US" dirty="0" smtClean="0">
                <a:solidFill>
                  <a:srgbClr val="C00000"/>
                </a:solidFill>
              </a:rPr>
              <a:t>to market </a:t>
            </a:r>
            <a:r>
              <a:rPr lang="en-US" dirty="0">
                <a:solidFill>
                  <a:srgbClr val="C00000"/>
                </a:solidFill>
              </a:rPr>
              <a:t>their services to this group of </a:t>
            </a:r>
            <a:r>
              <a:rPr lang="en-US" dirty="0" smtClean="0">
                <a:solidFill>
                  <a:srgbClr val="C00000"/>
                </a:solidFill>
              </a:rPr>
              <a:t>users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To accomplish his assignment, Jerry creates an online survey and places links to the survey </a:t>
            </a:r>
            <a:r>
              <a:rPr lang="en-US" dirty="0" smtClean="0"/>
              <a:t>on several </a:t>
            </a:r>
            <a:r>
              <a:rPr lang="en-US" dirty="0"/>
              <a:t>popular Web </a:t>
            </a:r>
            <a:r>
              <a:rPr lang="en-US" dirty="0" smtClean="0"/>
              <a:t>sites</a:t>
            </a:r>
          </a:p>
          <a:p>
            <a:r>
              <a:rPr lang="en-US" dirty="0" smtClean="0"/>
              <a:t>Within </a:t>
            </a:r>
            <a:r>
              <a:rPr lang="en-US" dirty="0"/>
              <a:t>two weeks, Jerry has collected enough data to begin analysis, </a:t>
            </a:r>
            <a:r>
              <a:rPr lang="en-US" dirty="0" smtClean="0"/>
              <a:t>but he </a:t>
            </a:r>
            <a:r>
              <a:rPr lang="en-US" dirty="0"/>
              <a:t>finds that his data needs to be </a:t>
            </a:r>
            <a:r>
              <a:rPr lang="en-US" dirty="0" err="1" smtClean="0">
                <a:solidFill>
                  <a:srgbClr val="C00000"/>
                </a:solidFill>
              </a:rPr>
              <a:t>denormalized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 smtClean="0"/>
              <a:t>He </a:t>
            </a:r>
            <a:r>
              <a:rPr lang="en-US" dirty="0"/>
              <a:t>also notes that some observations in the </a:t>
            </a:r>
            <a:r>
              <a:rPr lang="en-US" dirty="0" smtClean="0"/>
              <a:t>set are </a:t>
            </a:r>
            <a:r>
              <a:rPr lang="en-US" dirty="0">
                <a:solidFill>
                  <a:srgbClr val="C00000"/>
                </a:solidFill>
              </a:rPr>
              <a:t>missing values</a:t>
            </a:r>
            <a:r>
              <a:rPr lang="en-US" dirty="0"/>
              <a:t> or they appear to contain </a:t>
            </a:r>
            <a:r>
              <a:rPr lang="en-US" dirty="0">
                <a:solidFill>
                  <a:srgbClr val="C00000"/>
                </a:solidFill>
              </a:rPr>
              <a:t>invalid </a:t>
            </a:r>
            <a:r>
              <a:rPr lang="en-US" dirty="0" smtClean="0">
                <a:solidFill>
                  <a:srgbClr val="C00000"/>
                </a:solidFill>
              </a:rPr>
              <a:t>values</a:t>
            </a:r>
          </a:p>
          <a:p>
            <a:r>
              <a:rPr lang="en-US" dirty="0" smtClean="0"/>
              <a:t>Jerry </a:t>
            </a:r>
            <a:r>
              <a:rPr lang="en-US" dirty="0"/>
              <a:t>realizes that some additional </a:t>
            </a:r>
            <a:r>
              <a:rPr lang="en-US" dirty="0" smtClean="0"/>
              <a:t>work on </a:t>
            </a:r>
            <a:r>
              <a:rPr lang="en-US" dirty="0"/>
              <a:t>the data needs to take place before analysis begins.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err="1" smtClean="0"/>
              <a:t>MissingDataSet.csv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9660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Dataset</a:t>
            </a:r>
            <a:r>
              <a:rPr lang="id-ID" dirty="0"/>
              <a:t>: </a:t>
            </a:r>
            <a:r>
              <a:rPr lang="id-ID" dirty="0" err="1">
                <a:solidFill>
                  <a:srgbClr val="C00000"/>
                </a:solidFill>
              </a:rPr>
              <a:t>MissingDataSet.csv</a:t>
            </a:r>
            <a:endParaRPr lang="id-ID" dirty="0">
              <a:solidFill>
                <a:srgbClr val="C00000"/>
              </a:solidFill>
            </a:endParaRP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Contoh</a:t>
            </a:r>
            <a:r>
              <a:rPr lang="en-US" dirty="0" smtClean="0"/>
              <a:t> Missing Data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6401" y="2718816"/>
            <a:ext cx="8848165" cy="200558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9705975" y="3023616"/>
            <a:ext cx="66675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Oval 6"/>
          <p:cNvSpPr/>
          <p:nvPr/>
        </p:nvSpPr>
        <p:spPr>
          <a:xfrm>
            <a:off x="8153400" y="3938016"/>
            <a:ext cx="3810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 7"/>
          <p:cNvSpPr/>
          <p:nvPr/>
        </p:nvSpPr>
        <p:spPr>
          <a:xfrm>
            <a:off x="7148514" y="3861816"/>
            <a:ext cx="242887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/>
          <p:cNvSpPr/>
          <p:nvPr/>
        </p:nvSpPr>
        <p:spPr>
          <a:xfrm>
            <a:off x="7672389" y="4014216"/>
            <a:ext cx="242887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Oval 9"/>
          <p:cNvSpPr/>
          <p:nvPr/>
        </p:nvSpPr>
        <p:spPr>
          <a:xfrm>
            <a:off x="8222457" y="3297172"/>
            <a:ext cx="242887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637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295400"/>
            <a:ext cx="11017224" cy="540974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Ignore the </a:t>
            </a:r>
            <a:r>
              <a:rPr lang="en-US" dirty="0" smtClean="0">
                <a:solidFill>
                  <a:srgbClr val="C00000"/>
                </a:solidFill>
              </a:rPr>
              <a:t>tuple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sually </a:t>
            </a:r>
            <a:r>
              <a:rPr lang="en-US" dirty="0"/>
              <a:t>done when class </a:t>
            </a:r>
            <a:r>
              <a:rPr lang="en-US" dirty="0">
                <a:solidFill>
                  <a:srgbClr val="0070C0"/>
                </a:solidFill>
              </a:rPr>
              <a:t>label is missing </a:t>
            </a:r>
            <a:r>
              <a:rPr lang="en-US" dirty="0"/>
              <a:t>(when doing classification)—not effective when the % of missing values per attribute varies considerably</a:t>
            </a:r>
          </a:p>
          <a:p>
            <a:r>
              <a:rPr lang="en-US" dirty="0">
                <a:solidFill>
                  <a:srgbClr val="C00000"/>
                </a:solidFill>
              </a:rPr>
              <a:t>Fill in the missing value </a:t>
            </a:r>
            <a:r>
              <a:rPr lang="en-US" dirty="0" smtClean="0">
                <a:solidFill>
                  <a:srgbClr val="C00000"/>
                </a:solidFill>
              </a:rPr>
              <a:t>manually</a:t>
            </a:r>
            <a:r>
              <a:rPr lang="en-US" dirty="0" smtClean="0"/>
              <a:t>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</a:t>
            </a:r>
            <a:r>
              <a:rPr lang="en-US" dirty="0" smtClean="0">
                <a:solidFill>
                  <a:srgbClr val="0070C0"/>
                </a:solidFill>
              </a:rPr>
              <a:t>edious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>
                <a:solidFill>
                  <a:srgbClr val="0070C0"/>
                </a:solidFill>
              </a:rPr>
              <a:t>infeasible</a:t>
            </a:r>
            <a:r>
              <a:rPr lang="en-US" dirty="0"/>
              <a:t>?</a:t>
            </a:r>
          </a:p>
          <a:p>
            <a:r>
              <a:rPr lang="en-US" dirty="0">
                <a:solidFill>
                  <a:srgbClr val="C00000"/>
                </a:solidFill>
              </a:rPr>
              <a:t>Fill in it automatically </a:t>
            </a:r>
            <a:r>
              <a:rPr lang="en-US" dirty="0"/>
              <a:t>with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>
                <a:solidFill>
                  <a:srgbClr val="0070C0"/>
                </a:solidFill>
              </a:rPr>
              <a:t>global </a:t>
            </a:r>
            <a:r>
              <a:rPr lang="en-US" dirty="0" smtClean="0">
                <a:solidFill>
                  <a:srgbClr val="0070C0"/>
                </a:solidFill>
              </a:rPr>
              <a:t>constant</a:t>
            </a:r>
            <a:r>
              <a:rPr lang="en-US" dirty="0" smtClean="0"/>
              <a:t>: </a:t>
            </a:r>
            <a:r>
              <a:rPr lang="en-US" dirty="0"/>
              <a:t>e.g., “unknown”, a new class?! 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>
                <a:solidFill>
                  <a:srgbClr val="0070C0"/>
                </a:solidFill>
              </a:rPr>
              <a:t>attribute mean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>
                <a:solidFill>
                  <a:srgbClr val="0070C0"/>
                </a:solidFill>
              </a:rPr>
              <a:t>attribute mean for all samples belonging to the same class</a:t>
            </a:r>
            <a:r>
              <a:rPr lang="en-US" dirty="0"/>
              <a:t>: smarter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>
                <a:solidFill>
                  <a:srgbClr val="0070C0"/>
                </a:solidFill>
              </a:rPr>
              <a:t>most probable value</a:t>
            </a:r>
            <a:r>
              <a:rPr lang="en-US" dirty="0"/>
              <a:t>: inference-based such as Bayesian formula or decision tree</a:t>
            </a:r>
          </a:p>
          <a:p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Handle Missing Data?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5523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Missing Value Detection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5472" y="1905001"/>
            <a:ext cx="8941056" cy="325709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9220200" y="4038600"/>
            <a:ext cx="5334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Oval 6"/>
          <p:cNvSpPr/>
          <p:nvPr/>
        </p:nvSpPr>
        <p:spPr>
          <a:xfrm>
            <a:off x="9220200" y="4800600"/>
            <a:ext cx="5334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483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d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416" y="44624"/>
            <a:ext cx="8568952" cy="643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8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 txBox="1">
            <a:spLocks noChangeArrowheads="1"/>
          </p:cNvSpPr>
          <p:nvPr/>
        </p:nvSpPr>
        <p:spPr bwMode="auto">
          <a:xfrm>
            <a:off x="593724" y="1371600"/>
            <a:ext cx="4267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800" b="1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kern="0" dirty="0" smtClean="0"/>
              <a:t>Collection of </a:t>
            </a:r>
            <a:r>
              <a:rPr lang="en-US" sz="2400" i="1" kern="0" dirty="0" smtClean="0">
                <a:solidFill>
                  <a:srgbClr val="CC6600"/>
                </a:solidFill>
              </a:rPr>
              <a:t>data objects </a:t>
            </a:r>
            <a:r>
              <a:rPr lang="en-US" sz="2400" kern="0" dirty="0" smtClean="0"/>
              <a:t>and their </a:t>
            </a:r>
            <a:r>
              <a:rPr lang="en-US" sz="2400" i="1" kern="0" dirty="0" smtClean="0">
                <a:solidFill>
                  <a:srgbClr val="CC6600"/>
                </a:solidFill>
              </a:rPr>
              <a:t>attributes</a:t>
            </a:r>
          </a:p>
          <a:p>
            <a:pPr lvl="4"/>
            <a:endParaRPr lang="en-US" sz="600" kern="0" dirty="0" smtClean="0"/>
          </a:p>
          <a:p>
            <a:r>
              <a:rPr lang="en-US" sz="2400" kern="0" dirty="0" smtClean="0"/>
              <a:t>An </a:t>
            </a:r>
            <a:r>
              <a:rPr lang="en-US" sz="2400" i="1" kern="0" dirty="0" smtClean="0">
                <a:solidFill>
                  <a:srgbClr val="CC6600"/>
                </a:solidFill>
              </a:rPr>
              <a:t>attribute</a:t>
            </a:r>
            <a:r>
              <a:rPr lang="en-US" sz="2400" kern="0" dirty="0" smtClean="0"/>
              <a:t> is a property or characteristic of an object</a:t>
            </a:r>
          </a:p>
          <a:p>
            <a:pPr lvl="1"/>
            <a:r>
              <a:rPr lang="en-US" sz="2000" kern="0" dirty="0" smtClean="0"/>
              <a:t>Examples: eye color of a person, temperature, etc.</a:t>
            </a:r>
          </a:p>
          <a:p>
            <a:pPr lvl="1"/>
            <a:r>
              <a:rPr lang="en-US" sz="2000" kern="0" dirty="0" smtClean="0"/>
              <a:t>Attribute is also known as variable, field, characteristic, dimension, or feature</a:t>
            </a:r>
          </a:p>
          <a:p>
            <a:r>
              <a:rPr lang="en-US" sz="2400" kern="0" dirty="0" smtClean="0"/>
              <a:t>A collection of attributes describe an </a:t>
            </a:r>
            <a:r>
              <a:rPr lang="en-US" sz="2400" i="1" kern="0" dirty="0" smtClean="0">
                <a:solidFill>
                  <a:srgbClr val="CC6600"/>
                </a:solidFill>
              </a:rPr>
              <a:t>object</a:t>
            </a:r>
          </a:p>
          <a:p>
            <a:pPr lvl="1"/>
            <a:r>
              <a:rPr lang="en-US" sz="2000" kern="0" dirty="0" smtClean="0"/>
              <a:t>Object is also known as record, point, case, sample, entity, or instance</a:t>
            </a:r>
          </a:p>
          <a:p>
            <a:pPr lvl="4"/>
            <a:endParaRPr lang="en-US" kern="0" dirty="0" smtClean="0"/>
          </a:p>
        </p:txBody>
      </p:sp>
      <p:sp>
        <p:nvSpPr>
          <p:cNvPr id="6" name="Rectangle 8"/>
          <p:cNvSpPr txBox="1">
            <a:spLocks noChangeArrowheads="1"/>
          </p:cNvSpPr>
          <p:nvPr/>
        </p:nvSpPr>
        <p:spPr bwMode="white">
          <a:xfrm>
            <a:off x="763299" y="613570"/>
            <a:ext cx="11335327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US" kern="0" dirty="0" smtClean="0"/>
              <a:t>What is Data?</a:t>
            </a:r>
          </a:p>
        </p:txBody>
      </p:sp>
      <p:grpSp>
        <p:nvGrpSpPr>
          <p:cNvPr id="7" name="Group 16"/>
          <p:cNvGrpSpPr>
            <a:grpSpLocks/>
          </p:cNvGrpSpPr>
          <p:nvPr/>
        </p:nvGrpSpPr>
        <p:grpSpPr bwMode="auto">
          <a:xfrm>
            <a:off x="7154864" y="1601788"/>
            <a:ext cx="3513137" cy="5027612"/>
            <a:chOff x="3403" y="1104"/>
            <a:chExt cx="2213" cy="2640"/>
          </a:xfrm>
        </p:grpSpPr>
        <p:graphicFrame>
          <p:nvGraphicFramePr>
            <p:cNvPr id="8" name="Object 10"/>
            <p:cNvGraphicFramePr>
              <a:graphicFrameLocks noChangeAspect="1"/>
            </p:cNvGraphicFramePr>
            <p:nvPr/>
          </p:nvGraphicFramePr>
          <p:xfrm>
            <a:off x="3403" y="1378"/>
            <a:ext cx="2213" cy="2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1" name="Document" r:id="rId3" imgW="5405628" imgH="5779008" progId="Word.Document.8">
                    <p:embed/>
                  </p:oleObj>
                </mc:Choice>
                <mc:Fallback>
                  <p:oleObj name="Document" r:id="rId3" imgW="5405628" imgH="5779008" progId="Word.Document.8">
                    <p:embed/>
                    <p:pic>
                      <p:nvPicPr>
                        <p:cNvPr id="4107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3" y="1378"/>
                          <a:ext cx="2213" cy="2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AutoShape 12"/>
            <p:cNvSpPr>
              <a:spLocks/>
            </p:cNvSpPr>
            <p:nvPr/>
          </p:nvSpPr>
          <p:spPr bwMode="auto">
            <a:xfrm rot="5400000">
              <a:off x="4340" y="240"/>
              <a:ext cx="240" cy="1968"/>
            </a:xfrm>
            <a:prstGeom prst="leftBrace">
              <a:avLst>
                <a:gd name="adj1" fmla="val 6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8001000" y="1231925"/>
            <a:ext cx="144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</a:rPr>
              <a:t>Attributes</a:t>
            </a:r>
          </a:p>
        </p:txBody>
      </p:sp>
      <p:sp>
        <p:nvSpPr>
          <p:cNvPr id="11" name="AutoShape 15"/>
          <p:cNvSpPr>
            <a:spLocks/>
          </p:cNvSpPr>
          <p:nvPr/>
        </p:nvSpPr>
        <p:spPr bwMode="auto">
          <a:xfrm>
            <a:off x="6781800" y="2517776"/>
            <a:ext cx="381000" cy="3808413"/>
          </a:xfrm>
          <a:prstGeom prst="leftBrace">
            <a:avLst>
              <a:gd name="adj1" fmla="val 83299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 rot="16200000">
            <a:off x="5859463" y="3889376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240594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Noise: </a:t>
            </a:r>
            <a:r>
              <a:rPr lang="en-US" dirty="0">
                <a:solidFill>
                  <a:srgbClr val="C00000"/>
                </a:solidFill>
              </a:rPr>
              <a:t>random error </a:t>
            </a:r>
            <a:r>
              <a:rPr lang="en-US" dirty="0"/>
              <a:t>or variance in a measured variable</a:t>
            </a:r>
          </a:p>
          <a:p>
            <a:r>
              <a:rPr lang="en-US" dirty="0">
                <a:solidFill>
                  <a:srgbClr val="C00000"/>
                </a:solidFill>
              </a:rPr>
              <a:t>Incorrect attribute </a:t>
            </a:r>
            <a:r>
              <a:rPr lang="en-US" dirty="0"/>
              <a:t>values may be due to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</a:t>
            </a:r>
            <a:r>
              <a:rPr lang="en-US" dirty="0" smtClean="0">
                <a:solidFill>
                  <a:srgbClr val="0070C0"/>
                </a:solidFill>
              </a:rPr>
              <a:t>aulty </a:t>
            </a:r>
            <a:r>
              <a:rPr lang="en-US" dirty="0">
                <a:solidFill>
                  <a:srgbClr val="0070C0"/>
                </a:solidFill>
              </a:rPr>
              <a:t>data collection </a:t>
            </a:r>
            <a:r>
              <a:rPr lang="en-US" dirty="0"/>
              <a:t>instruments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</a:t>
            </a:r>
            <a:r>
              <a:rPr lang="en-US" dirty="0" smtClean="0">
                <a:solidFill>
                  <a:srgbClr val="0070C0"/>
                </a:solidFill>
              </a:rPr>
              <a:t>ata </a:t>
            </a:r>
            <a:r>
              <a:rPr lang="en-US" dirty="0">
                <a:solidFill>
                  <a:srgbClr val="0070C0"/>
                </a:solidFill>
              </a:rPr>
              <a:t>entry problems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transmission problems</a:t>
            </a:r>
          </a:p>
          <a:p>
            <a:pPr lvl="1"/>
            <a:r>
              <a:rPr lang="en-US" dirty="0" smtClean="0"/>
              <a:t>Technology </a:t>
            </a:r>
            <a:r>
              <a:rPr lang="en-US" dirty="0"/>
              <a:t>limitation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</a:t>
            </a:r>
            <a:r>
              <a:rPr lang="en-US" dirty="0" smtClean="0">
                <a:solidFill>
                  <a:srgbClr val="0070C0"/>
                </a:solidFill>
              </a:rPr>
              <a:t>nconsistency </a:t>
            </a:r>
            <a:r>
              <a:rPr lang="en-US" dirty="0">
                <a:solidFill>
                  <a:srgbClr val="0070C0"/>
                </a:solidFill>
              </a:rPr>
              <a:t>in naming </a:t>
            </a:r>
            <a:r>
              <a:rPr lang="en-US" dirty="0"/>
              <a:t>convention </a:t>
            </a:r>
          </a:p>
          <a:p>
            <a:r>
              <a:rPr lang="en-US" dirty="0">
                <a:solidFill>
                  <a:srgbClr val="C00000"/>
                </a:solidFill>
              </a:rPr>
              <a:t>Other data problems </a:t>
            </a:r>
            <a:r>
              <a:rPr lang="en-US" dirty="0"/>
              <a:t>which require data cleaning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</a:t>
            </a:r>
            <a:r>
              <a:rPr lang="en-US" dirty="0" smtClean="0">
                <a:solidFill>
                  <a:srgbClr val="0070C0"/>
                </a:solidFill>
              </a:rPr>
              <a:t>uplicate</a:t>
            </a:r>
            <a:r>
              <a:rPr lang="en-US" dirty="0" smtClean="0"/>
              <a:t> </a:t>
            </a:r>
            <a:r>
              <a:rPr lang="en-US" dirty="0"/>
              <a:t>records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</a:t>
            </a:r>
            <a:r>
              <a:rPr lang="en-US" dirty="0" smtClean="0">
                <a:solidFill>
                  <a:srgbClr val="0070C0"/>
                </a:solidFill>
              </a:rPr>
              <a:t>ncomplete</a:t>
            </a:r>
            <a:r>
              <a:rPr lang="en-US" dirty="0" smtClean="0"/>
              <a:t> </a:t>
            </a:r>
            <a:r>
              <a:rPr lang="en-US" dirty="0"/>
              <a:t>data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</a:t>
            </a:r>
            <a:r>
              <a:rPr lang="en-US" dirty="0" smtClean="0">
                <a:solidFill>
                  <a:srgbClr val="0070C0"/>
                </a:solidFill>
              </a:rPr>
              <a:t>nconsistent</a:t>
            </a:r>
            <a:r>
              <a:rPr lang="en-US" dirty="0" smtClean="0"/>
              <a:t> </a:t>
            </a:r>
            <a:r>
              <a:rPr lang="en-US" dirty="0"/>
              <a:t>data</a:t>
            </a:r>
          </a:p>
          <a:p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err="1"/>
              <a:t>Noisy</a:t>
            </a:r>
            <a:r>
              <a:rPr lang="id-ID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66924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Binning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irst </a:t>
            </a:r>
            <a:r>
              <a:rPr lang="en-US" dirty="0">
                <a:solidFill>
                  <a:srgbClr val="0070C0"/>
                </a:solidFill>
              </a:rPr>
              <a:t>sort data and partition </a:t>
            </a:r>
            <a:r>
              <a:rPr lang="en-US" dirty="0"/>
              <a:t>into (equal-frequency) bins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hen </a:t>
            </a:r>
            <a:r>
              <a:rPr lang="en-US" dirty="0"/>
              <a:t>one can </a:t>
            </a:r>
            <a:r>
              <a:rPr lang="en-US" dirty="0">
                <a:solidFill>
                  <a:srgbClr val="0070C0"/>
                </a:solidFill>
              </a:rPr>
              <a:t>smooth by bin means</a:t>
            </a:r>
            <a:r>
              <a:rPr lang="en-US" dirty="0"/>
              <a:t>,  smooth by bin median, smooth by bin boundaries, etc.</a:t>
            </a:r>
          </a:p>
          <a:p>
            <a:r>
              <a:rPr lang="en-US" dirty="0">
                <a:solidFill>
                  <a:srgbClr val="C00000"/>
                </a:solidFill>
              </a:rPr>
              <a:t>Regression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mooth </a:t>
            </a:r>
            <a:r>
              <a:rPr lang="en-US" dirty="0"/>
              <a:t>by </a:t>
            </a:r>
            <a:r>
              <a:rPr lang="en-US" dirty="0">
                <a:solidFill>
                  <a:srgbClr val="0070C0"/>
                </a:solidFill>
              </a:rPr>
              <a:t>fitting the data into regression </a:t>
            </a:r>
            <a:r>
              <a:rPr lang="en-US" dirty="0"/>
              <a:t>functions</a:t>
            </a:r>
          </a:p>
          <a:p>
            <a:r>
              <a:rPr lang="en-US" dirty="0">
                <a:solidFill>
                  <a:srgbClr val="C00000"/>
                </a:solidFill>
              </a:rPr>
              <a:t>Clustering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etect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remove outliers</a:t>
            </a:r>
          </a:p>
          <a:p>
            <a:r>
              <a:rPr lang="en-US" dirty="0">
                <a:solidFill>
                  <a:srgbClr val="C00000"/>
                </a:solidFill>
              </a:rPr>
              <a:t>Combined computer and human inspection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etect </a:t>
            </a:r>
            <a:r>
              <a:rPr lang="en-US" dirty="0"/>
              <a:t>suspicious values and </a:t>
            </a:r>
            <a:r>
              <a:rPr lang="en-US" dirty="0">
                <a:solidFill>
                  <a:srgbClr val="0070C0"/>
                </a:solidFill>
              </a:rPr>
              <a:t>check by human </a:t>
            </a:r>
            <a:r>
              <a:rPr lang="en-US" dirty="0"/>
              <a:t>(e.g., deal with possible outliers)</a:t>
            </a:r>
          </a:p>
          <a:p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Handle Noisy Data?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047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295400"/>
            <a:ext cx="10729192" cy="53339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</a:t>
            </a:r>
            <a:r>
              <a:rPr lang="en-US" dirty="0">
                <a:solidFill>
                  <a:srgbClr val="C00000"/>
                </a:solidFill>
              </a:rPr>
              <a:t>discrepancy detection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rgbClr val="0070C0"/>
                </a:solidFill>
              </a:rPr>
              <a:t>metadata</a:t>
            </a:r>
            <a:r>
              <a:rPr lang="en-US" dirty="0"/>
              <a:t> (e.g., domain, range, dependency, distribution)</a:t>
            </a:r>
          </a:p>
          <a:p>
            <a:pPr lvl="1"/>
            <a:r>
              <a:rPr lang="en-US" dirty="0"/>
              <a:t>Check </a:t>
            </a:r>
            <a:r>
              <a:rPr lang="en-US" dirty="0">
                <a:solidFill>
                  <a:srgbClr val="0070C0"/>
                </a:solidFill>
              </a:rPr>
              <a:t>field overloading </a:t>
            </a:r>
          </a:p>
          <a:p>
            <a:pPr lvl="1"/>
            <a:r>
              <a:rPr lang="en-US" dirty="0"/>
              <a:t>Check </a:t>
            </a:r>
            <a:r>
              <a:rPr lang="en-US" dirty="0">
                <a:solidFill>
                  <a:srgbClr val="0070C0"/>
                </a:solidFill>
              </a:rPr>
              <a:t>uniqueness rule</a:t>
            </a:r>
            <a:r>
              <a:rPr lang="en-US" dirty="0"/>
              <a:t>, consecutive rule and null rule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rgbClr val="0070C0"/>
                </a:solidFill>
              </a:rPr>
              <a:t>commercial tools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Data scrubbing</a:t>
            </a:r>
            <a:r>
              <a:rPr lang="en-US" dirty="0"/>
              <a:t>: use simple domain knowledge (e.g., postal code, spell-check) to detect errors and make corrections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Data auditing</a:t>
            </a:r>
            <a:r>
              <a:rPr lang="en-US" dirty="0"/>
              <a:t>: by analyzing data to discover rules and relationship to detect violators (e.g., correlation and clustering to find outliers)</a:t>
            </a:r>
          </a:p>
          <a:p>
            <a:r>
              <a:rPr lang="en-US" dirty="0"/>
              <a:t>Data </a:t>
            </a:r>
            <a:r>
              <a:rPr lang="en-US" dirty="0">
                <a:solidFill>
                  <a:srgbClr val="C00000"/>
                </a:solidFill>
              </a:rPr>
              <a:t>migration</a:t>
            </a:r>
            <a:r>
              <a:rPr lang="en-US" dirty="0"/>
              <a:t> and integration</a:t>
            </a:r>
          </a:p>
          <a:p>
            <a:pPr lvl="1"/>
            <a:r>
              <a:rPr lang="en-US" dirty="0"/>
              <a:t>Data </a:t>
            </a:r>
            <a:r>
              <a:rPr lang="en-US" dirty="0">
                <a:solidFill>
                  <a:srgbClr val="0070C0"/>
                </a:solidFill>
              </a:rPr>
              <a:t>migration tools</a:t>
            </a:r>
            <a:r>
              <a:rPr lang="en-US" dirty="0"/>
              <a:t>: allow transformations to be specified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ETL (Extraction/Transformation/Loading) tools</a:t>
            </a:r>
            <a:r>
              <a:rPr lang="en-US" dirty="0"/>
              <a:t>: allow users to specify transformations through a graphical user interface</a:t>
            </a:r>
          </a:p>
          <a:p>
            <a:r>
              <a:rPr lang="en-US" dirty="0"/>
              <a:t>Integration of the two processes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Iterative and interactive </a:t>
            </a:r>
            <a:r>
              <a:rPr lang="en-US" dirty="0"/>
              <a:t>(e.g., Potter’s Wheels)</a:t>
            </a:r>
          </a:p>
          <a:p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Cleaning as a Process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0042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629"/>
          <a:stretch/>
        </p:blipFill>
        <p:spPr>
          <a:xfrm>
            <a:off x="767408" y="548680"/>
            <a:ext cx="8640960" cy="618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9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295400"/>
            <a:ext cx="11089232" cy="529033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dirty="0">
                <a:solidFill>
                  <a:srgbClr val="C00000"/>
                </a:solidFill>
              </a:rPr>
              <a:t>Data </a:t>
            </a:r>
            <a:r>
              <a:rPr lang="id-ID" dirty="0" err="1">
                <a:solidFill>
                  <a:srgbClr val="C00000"/>
                </a:solidFill>
              </a:rPr>
              <a:t>quality</a:t>
            </a:r>
            <a:r>
              <a:rPr lang="id-ID" dirty="0"/>
              <a:t>: </a:t>
            </a:r>
            <a:r>
              <a:rPr lang="id-ID" dirty="0" err="1"/>
              <a:t>accuracy</a:t>
            </a:r>
            <a:r>
              <a:rPr lang="id-ID" dirty="0"/>
              <a:t>, </a:t>
            </a:r>
            <a:r>
              <a:rPr lang="id-ID" dirty="0" err="1"/>
              <a:t>completeness</a:t>
            </a:r>
            <a:r>
              <a:rPr lang="id-ID" dirty="0"/>
              <a:t>, </a:t>
            </a:r>
            <a:r>
              <a:rPr lang="id-ID" dirty="0" err="1"/>
              <a:t>consistency</a:t>
            </a:r>
            <a:r>
              <a:rPr lang="id-ID" dirty="0"/>
              <a:t>, </a:t>
            </a:r>
            <a:r>
              <a:rPr lang="id-ID" dirty="0" err="1"/>
              <a:t>timeliness</a:t>
            </a:r>
            <a:r>
              <a:rPr lang="id-ID" dirty="0"/>
              <a:t>, </a:t>
            </a:r>
            <a:r>
              <a:rPr lang="id-ID" dirty="0" err="1"/>
              <a:t>believability</a:t>
            </a:r>
            <a:r>
              <a:rPr lang="id-ID" dirty="0"/>
              <a:t>, </a:t>
            </a:r>
            <a:r>
              <a:rPr lang="id-ID" dirty="0" err="1"/>
              <a:t>interpretability</a:t>
            </a:r>
            <a:endParaRPr lang="id-ID" dirty="0"/>
          </a:p>
          <a:p>
            <a:pPr marL="514350" indent="-514350">
              <a:buFont typeface="+mj-lt"/>
              <a:buAutoNum type="arabicPeriod"/>
            </a:pPr>
            <a:r>
              <a:rPr lang="id-ID" dirty="0">
                <a:solidFill>
                  <a:srgbClr val="C00000"/>
                </a:solidFill>
              </a:rPr>
              <a:t>Data </a:t>
            </a:r>
            <a:r>
              <a:rPr lang="id-ID" dirty="0" err="1">
                <a:solidFill>
                  <a:srgbClr val="C00000"/>
                </a:solidFill>
              </a:rPr>
              <a:t>cleaning</a:t>
            </a:r>
            <a:r>
              <a:rPr lang="id-ID" dirty="0"/>
              <a:t>: </a:t>
            </a:r>
            <a:r>
              <a:rPr lang="id-ID" dirty="0" err="1"/>
              <a:t>e.g</a:t>
            </a:r>
            <a:r>
              <a:rPr lang="id-ID" dirty="0"/>
              <a:t>. </a:t>
            </a:r>
            <a:r>
              <a:rPr lang="id-ID" dirty="0" err="1"/>
              <a:t>missing</a:t>
            </a:r>
            <a:r>
              <a:rPr lang="id-ID" dirty="0"/>
              <a:t>/</a:t>
            </a:r>
            <a:r>
              <a:rPr lang="id-ID" dirty="0" err="1"/>
              <a:t>noisy</a:t>
            </a:r>
            <a:r>
              <a:rPr lang="id-ID" dirty="0"/>
              <a:t> </a:t>
            </a:r>
            <a:r>
              <a:rPr lang="id-ID" dirty="0" err="1"/>
              <a:t>values</a:t>
            </a:r>
            <a:r>
              <a:rPr lang="id-ID" dirty="0"/>
              <a:t>, </a:t>
            </a:r>
            <a:r>
              <a:rPr lang="id-ID" dirty="0" err="1" smtClean="0"/>
              <a:t>outliers</a:t>
            </a:r>
            <a:endParaRPr lang="en-US" dirty="0" smtClean="0"/>
          </a:p>
          <a:p>
            <a:pPr marL="0" indent="0">
              <a:buNone/>
            </a:pPr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Kesimpulan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7492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295400"/>
            <a:ext cx="10945216" cy="5353051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Jiawei</a:t>
            </a:r>
            <a:r>
              <a:rPr lang="en-US" sz="2400" dirty="0"/>
              <a:t> Han</a:t>
            </a:r>
            <a:r>
              <a:rPr lang="id-ID" sz="2400" dirty="0"/>
              <a:t> </a:t>
            </a:r>
            <a:r>
              <a:rPr lang="id-ID" sz="2400" dirty="0" err="1"/>
              <a:t>and</a:t>
            </a:r>
            <a:r>
              <a:rPr lang="id-ID" sz="2400" dirty="0"/>
              <a:t> </a:t>
            </a:r>
            <a:r>
              <a:rPr lang="id-ID" sz="2400" dirty="0" err="1"/>
              <a:t>Micheline</a:t>
            </a:r>
            <a:r>
              <a:rPr lang="id-ID" sz="2400" dirty="0"/>
              <a:t> </a:t>
            </a:r>
            <a:r>
              <a:rPr lang="id-ID" sz="2400" dirty="0" err="1"/>
              <a:t>Kamber</a:t>
            </a:r>
            <a:r>
              <a:rPr lang="id-ID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Data Mining:</a:t>
            </a:r>
            <a:r>
              <a:rPr lang="id-ID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Concepts and Techniques</a:t>
            </a:r>
            <a:r>
              <a:rPr lang="id-ID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Third Edition</a:t>
            </a:r>
            <a:r>
              <a:rPr lang="id-ID" sz="2400" dirty="0"/>
              <a:t>, </a:t>
            </a:r>
            <a:r>
              <a:rPr lang="id-ID" sz="2400" i="1" dirty="0" err="1"/>
              <a:t>Elsevier</a:t>
            </a:r>
            <a:r>
              <a:rPr lang="id-ID" sz="2400" dirty="0"/>
              <a:t>, 20</a:t>
            </a:r>
            <a:r>
              <a:rPr lang="en-US" sz="2400" dirty="0"/>
              <a:t>12</a:t>
            </a:r>
            <a:endParaRPr lang="id-ID" sz="2400" dirty="0"/>
          </a:p>
          <a:p>
            <a:pPr marL="457200" indent="-457200">
              <a:buFont typeface="+mj-lt"/>
              <a:buAutoNum type="arabicPeriod"/>
            </a:pPr>
            <a:r>
              <a:rPr lang="de-DE" sz="2400" dirty="0"/>
              <a:t>Ian H. Witten, Frank Eibe, Mark A. Hall</a:t>
            </a:r>
            <a:r>
              <a:rPr lang="id-ID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Data mining: </a:t>
            </a:r>
            <a:r>
              <a:rPr lang="id-ID" sz="2400" dirty="0">
                <a:solidFill>
                  <a:srgbClr val="C00000"/>
                </a:solidFill>
              </a:rPr>
              <a:t>P</a:t>
            </a:r>
            <a:r>
              <a:rPr lang="en-US" sz="2400" dirty="0" err="1">
                <a:solidFill>
                  <a:srgbClr val="C00000"/>
                </a:solidFill>
              </a:rPr>
              <a:t>ractical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id-ID" sz="2400" dirty="0">
                <a:solidFill>
                  <a:srgbClr val="C00000"/>
                </a:solidFill>
              </a:rPr>
              <a:t>M</a:t>
            </a:r>
            <a:r>
              <a:rPr lang="en-US" sz="2400" dirty="0" err="1">
                <a:solidFill>
                  <a:srgbClr val="C00000"/>
                </a:solidFill>
              </a:rPr>
              <a:t>achine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id-ID" sz="2400" dirty="0">
                <a:solidFill>
                  <a:srgbClr val="C00000"/>
                </a:solidFill>
              </a:rPr>
              <a:t>L</a:t>
            </a:r>
            <a:r>
              <a:rPr lang="en-US" sz="2400" dirty="0">
                <a:solidFill>
                  <a:srgbClr val="C00000"/>
                </a:solidFill>
              </a:rPr>
              <a:t>earning </a:t>
            </a:r>
            <a:r>
              <a:rPr lang="id-ID" sz="2400" dirty="0">
                <a:solidFill>
                  <a:srgbClr val="C00000"/>
                </a:solidFill>
              </a:rPr>
              <a:t>T</a:t>
            </a:r>
            <a:r>
              <a:rPr lang="en-US" sz="2400" dirty="0" err="1">
                <a:solidFill>
                  <a:srgbClr val="C00000"/>
                </a:solidFill>
              </a:rPr>
              <a:t>ools</a:t>
            </a:r>
            <a:r>
              <a:rPr lang="en-US" sz="2400" dirty="0">
                <a:solidFill>
                  <a:srgbClr val="C00000"/>
                </a:solidFill>
              </a:rPr>
              <a:t> and </a:t>
            </a:r>
            <a:r>
              <a:rPr lang="id-ID" sz="2400" dirty="0">
                <a:solidFill>
                  <a:srgbClr val="C00000"/>
                </a:solidFill>
              </a:rPr>
              <a:t>T</a:t>
            </a:r>
            <a:r>
              <a:rPr lang="en-US" sz="2400" dirty="0" err="1">
                <a:solidFill>
                  <a:srgbClr val="C00000"/>
                </a:solidFill>
              </a:rPr>
              <a:t>echniques</a:t>
            </a:r>
            <a:r>
              <a:rPr lang="id-ID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3rd </a:t>
            </a:r>
            <a:r>
              <a:rPr lang="id-ID" sz="2400" dirty="0">
                <a:solidFill>
                  <a:srgbClr val="C00000"/>
                </a:solidFill>
              </a:rPr>
              <a:t>E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id-ID" sz="2400" dirty="0" err="1">
                <a:solidFill>
                  <a:srgbClr val="C00000"/>
                </a:solidFill>
              </a:rPr>
              <a:t>ition</a:t>
            </a:r>
            <a:r>
              <a:rPr lang="id-ID" sz="2400" dirty="0"/>
              <a:t>, </a:t>
            </a:r>
            <a:r>
              <a:rPr lang="id-ID" sz="2400" i="1" dirty="0" err="1"/>
              <a:t>Elsevier</a:t>
            </a:r>
            <a:r>
              <a:rPr lang="id-ID" sz="2400" dirty="0"/>
              <a:t>, 2011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Markus Hofmann and Ralf </a:t>
            </a:r>
            <a:r>
              <a:rPr lang="en-US" sz="2400" dirty="0" err="1"/>
              <a:t>Klinkenberg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C00000"/>
                </a:solidFill>
              </a:rPr>
              <a:t>RapidMiner</a:t>
            </a:r>
            <a:r>
              <a:rPr lang="en-US" sz="2400" dirty="0">
                <a:solidFill>
                  <a:srgbClr val="C00000"/>
                </a:solidFill>
              </a:rPr>
              <a:t>: Data Mining Use Cases and Business Analytics Applications</a:t>
            </a:r>
            <a:r>
              <a:rPr lang="en-US" sz="2400" dirty="0"/>
              <a:t>, </a:t>
            </a:r>
            <a:r>
              <a:rPr lang="en-US" sz="2400" i="1" dirty="0"/>
              <a:t>CRC Press Taylor &amp; Francis Group</a:t>
            </a:r>
            <a:r>
              <a:rPr lang="en-US" sz="2400" dirty="0"/>
              <a:t>, 2014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Daniel T. Larose</a:t>
            </a:r>
            <a:r>
              <a:rPr lang="id-ID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Discovering </a:t>
            </a:r>
            <a:r>
              <a:rPr lang="id-ID" sz="2400" dirty="0">
                <a:solidFill>
                  <a:srgbClr val="C00000"/>
                </a:solidFill>
              </a:rPr>
              <a:t>K</a:t>
            </a:r>
            <a:r>
              <a:rPr lang="en-US" sz="2400" dirty="0" err="1">
                <a:solidFill>
                  <a:srgbClr val="C00000"/>
                </a:solidFill>
              </a:rPr>
              <a:t>nowledge</a:t>
            </a:r>
            <a:r>
              <a:rPr lang="en-US" sz="2400" dirty="0">
                <a:solidFill>
                  <a:srgbClr val="C00000"/>
                </a:solidFill>
              </a:rPr>
              <a:t> in </a:t>
            </a:r>
            <a:r>
              <a:rPr lang="id-ID" sz="2400" dirty="0">
                <a:solidFill>
                  <a:srgbClr val="C00000"/>
                </a:solidFill>
              </a:rPr>
              <a:t>D</a:t>
            </a:r>
            <a:r>
              <a:rPr lang="en-US" sz="2400" dirty="0" err="1">
                <a:solidFill>
                  <a:srgbClr val="C00000"/>
                </a:solidFill>
              </a:rPr>
              <a:t>ata</a:t>
            </a:r>
            <a:r>
              <a:rPr lang="en-US" sz="2400" dirty="0">
                <a:solidFill>
                  <a:srgbClr val="C00000"/>
                </a:solidFill>
              </a:rPr>
              <a:t>: an </a:t>
            </a:r>
            <a:r>
              <a:rPr lang="id-ID" sz="2400" dirty="0">
                <a:solidFill>
                  <a:srgbClr val="C00000"/>
                </a:solidFill>
              </a:rPr>
              <a:t>I</a:t>
            </a:r>
            <a:r>
              <a:rPr lang="en-US" sz="2400" dirty="0" err="1">
                <a:solidFill>
                  <a:srgbClr val="C00000"/>
                </a:solidFill>
              </a:rPr>
              <a:t>ntroduction</a:t>
            </a:r>
            <a:r>
              <a:rPr lang="en-US" sz="2400" dirty="0">
                <a:solidFill>
                  <a:srgbClr val="C00000"/>
                </a:solidFill>
              </a:rPr>
              <a:t> to </a:t>
            </a:r>
            <a:r>
              <a:rPr lang="id-ID" sz="2400" dirty="0">
                <a:solidFill>
                  <a:srgbClr val="C00000"/>
                </a:solidFill>
              </a:rPr>
              <a:t>D</a:t>
            </a:r>
            <a:r>
              <a:rPr lang="en-US" sz="2400" dirty="0" err="1">
                <a:solidFill>
                  <a:srgbClr val="C00000"/>
                </a:solidFill>
              </a:rPr>
              <a:t>ata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id-ID" sz="2400" dirty="0">
                <a:solidFill>
                  <a:srgbClr val="C00000"/>
                </a:solidFill>
              </a:rPr>
              <a:t>M</a:t>
            </a:r>
            <a:r>
              <a:rPr lang="en-US" sz="2400" dirty="0" err="1">
                <a:solidFill>
                  <a:srgbClr val="C00000"/>
                </a:solidFill>
              </a:rPr>
              <a:t>ining</a:t>
            </a:r>
            <a:r>
              <a:rPr lang="id-ID" sz="2400" dirty="0"/>
              <a:t>, </a:t>
            </a:r>
            <a:r>
              <a:rPr lang="id-ID" sz="2400" i="1" dirty="0"/>
              <a:t>John </a:t>
            </a:r>
            <a:r>
              <a:rPr lang="id-ID" sz="2400" i="1" dirty="0" err="1"/>
              <a:t>Wiley</a:t>
            </a:r>
            <a:r>
              <a:rPr lang="id-ID" sz="2400" i="1" dirty="0"/>
              <a:t> &amp; Sons</a:t>
            </a:r>
            <a:r>
              <a:rPr lang="id-ID" sz="2400" dirty="0"/>
              <a:t>, 2005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Ethem</a:t>
            </a:r>
            <a:r>
              <a:rPr lang="en-US" sz="2400" dirty="0"/>
              <a:t> </a:t>
            </a:r>
            <a:r>
              <a:rPr lang="en-US" sz="2400" dirty="0" err="1"/>
              <a:t>Alpaydin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Introduction to Machine Learning</a:t>
            </a:r>
            <a:r>
              <a:rPr lang="en-US" sz="2400" dirty="0"/>
              <a:t>, 3rd ed., </a:t>
            </a:r>
            <a:r>
              <a:rPr lang="en-US" sz="2400" i="1" dirty="0"/>
              <a:t>MIT Press</a:t>
            </a:r>
            <a:r>
              <a:rPr lang="en-US" sz="2400" dirty="0"/>
              <a:t>, 2014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Florin </a:t>
            </a:r>
            <a:r>
              <a:rPr lang="en-US" sz="2400" dirty="0" err="1"/>
              <a:t>Gorunescu</a:t>
            </a:r>
            <a:r>
              <a:rPr lang="id-ID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Data Mining: Concepts, Models and Techniques</a:t>
            </a:r>
            <a:r>
              <a:rPr lang="id-ID" sz="2400" dirty="0"/>
              <a:t>, </a:t>
            </a:r>
            <a:r>
              <a:rPr lang="en-US" sz="2400" i="1" dirty="0"/>
              <a:t>Springer</a:t>
            </a:r>
            <a:r>
              <a:rPr lang="id-ID" sz="2400" dirty="0"/>
              <a:t>, </a:t>
            </a:r>
            <a:r>
              <a:rPr lang="en-US" sz="2400" dirty="0"/>
              <a:t> 2011 </a:t>
            </a:r>
            <a:endParaRPr lang="id-ID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Oded</a:t>
            </a:r>
            <a:r>
              <a:rPr lang="en-US" sz="2400" dirty="0"/>
              <a:t> </a:t>
            </a:r>
            <a:r>
              <a:rPr lang="en-US" sz="2400" dirty="0" err="1"/>
              <a:t>Maimon</a:t>
            </a:r>
            <a:r>
              <a:rPr lang="en-US" sz="2400" dirty="0"/>
              <a:t> </a:t>
            </a:r>
            <a:r>
              <a:rPr lang="id-ID" sz="2400" dirty="0" err="1"/>
              <a:t>and</a:t>
            </a:r>
            <a:r>
              <a:rPr lang="en-US" sz="2400" dirty="0"/>
              <a:t> </a:t>
            </a:r>
            <a:r>
              <a:rPr lang="en-US" sz="2400" dirty="0" err="1"/>
              <a:t>Lior</a:t>
            </a:r>
            <a:r>
              <a:rPr lang="en-US" sz="2400" dirty="0"/>
              <a:t> </a:t>
            </a:r>
            <a:r>
              <a:rPr lang="en-US" sz="2400" dirty="0" err="1"/>
              <a:t>Rokach</a:t>
            </a:r>
            <a:r>
              <a:rPr lang="id-ID" sz="2400" dirty="0">
                <a:solidFill>
                  <a:srgbClr val="C00000"/>
                </a:solidFill>
              </a:rPr>
              <a:t>, </a:t>
            </a:r>
            <a:r>
              <a:rPr lang="en-US" sz="2400" dirty="0">
                <a:solidFill>
                  <a:srgbClr val="C00000"/>
                </a:solidFill>
              </a:rPr>
              <a:t>Data Mining and Knowledge Discovery Handbook</a:t>
            </a:r>
            <a:r>
              <a:rPr lang="id-ID" sz="2400" dirty="0">
                <a:solidFill>
                  <a:srgbClr val="C00000"/>
                </a:solidFill>
              </a:rPr>
              <a:t> Second </a:t>
            </a:r>
            <a:r>
              <a:rPr lang="id-ID" sz="2400" dirty="0" err="1">
                <a:solidFill>
                  <a:srgbClr val="C00000"/>
                </a:solidFill>
              </a:rPr>
              <a:t>Edition</a:t>
            </a:r>
            <a:r>
              <a:rPr lang="id-ID" sz="2400" dirty="0"/>
              <a:t>, </a:t>
            </a:r>
            <a:r>
              <a:rPr lang="id-ID" sz="2400" i="1" dirty="0" err="1"/>
              <a:t>Springer</a:t>
            </a:r>
            <a:r>
              <a:rPr lang="id-ID" sz="2400" dirty="0"/>
              <a:t>, 2010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Warren Liao and </a:t>
            </a:r>
            <a:r>
              <a:rPr lang="en-US" sz="2400" dirty="0" err="1"/>
              <a:t>Evangelos</a:t>
            </a:r>
            <a:r>
              <a:rPr lang="en-US" sz="2400" dirty="0"/>
              <a:t> </a:t>
            </a:r>
            <a:r>
              <a:rPr lang="en-US" sz="2400" dirty="0" err="1"/>
              <a:t>Triantaphyllou</a:t>
            </a:r>
            <a:r>
              <a:rPr lang="id-ID" sz="2400" dirty="0"/>
              <a:t> (</a:t>
            </a:r>
            <a:r>
              <a:rPr lang="id-ID" sz="2400" dirty="0" err="1"/>
              <a:t>eds</a:t>
            </a:r>
            <a:r>
              <a:rPr lang="id-ID" sz="2400" dirty="0"/>
              <a:t>.), </a:t>
            </a:r>
            <a:r>
              <a:rPr lang="en-US" sz="2400" dirty="0">
                <a:solidFill>
                  <a:srgbClr val="C00000"/>
                </a:solidFill>
              </a:rPr>
              <a:t>Recent Advances in Data Mining of Enterprise Data: Algorithms</a:t>
            </a:r>
            <a:r>
              <a:rPr lang="id-ID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and Applications</a:t>
            </a:r>
            <a:r>
              <a:rPr lang="id-ID" sz="2400" dirty="0"/>
              <a:t>, </a:t>
            </a:r>
            <a:r>
              <a:rPr lang="id-ID" sz="2400" i="1" dirty="0"/>
              <a:t>World </a:t>
            </a:r>
            <a:r>
              <a:rPr lang="id-ID" sz="2400" i="1" dirty="0" err="1"/>
              <a:t>Scientific</a:t>
            </a:r>
            <a:r>
              <a:rPr lang="id-ID" sz="2400" dirty="0"/>
              <a:t>, 2007</a:t>
            </a:r>
            <a:r>
              <a:rPr lang="en-US" sz="2400" dirty="0"/>
              <a:t> </a:t>
            </a:r>
            <a:endParaRPr lang="id-ID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smtClean="0"/>
              <a:t>Referensi</a:t>
            </a:r>
            <a:endParaRPr lang="id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024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Kesimpulan</a:t>
            </a:r>
            <a:endParaRPr lang="id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51384" y="5046857"/>
            <a:ext cx="10363200" cy="953650"/>
          </a:xfrm>
        </p:spPr>
        <p:txBody>
          <a:bodyPr/>
          <a:lstStyle/>
          <a:p>
            <a:pPr algn="ctr"/>
            <a:r>
              <a:rPr lang="id-ID" sz="6000" dirty="0" smtClean="0"/>
              <a:t>SELESAI</a:t>
            </a:r>
            <a:endParaRPr lang="id-ID" sz="6000" dirty="0"/>
          </a:p>
        </p:txBody>
      </p:sp>
      <p:grpSp>
        <p:nvGrpSpPr>
          <p:cNvPr id="9" name="Group 8"/>
          <p:cNvGrpSpPr/>
          <p:nvPr/>
        </p:nvGrpSpPr>
        <p:grpSpPr>
          <a:xfrm>
            <a:off x="3719736" y="1689238"/>
            <a:ext cx="3960440" cy="3241812"/>
            <a:chOff x="3719736" y="1689238"/>
            <a:chExt cx="3960440" cy="324181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9736" y="1689238"/>
              <a:ext cx="3960440" cy="32418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03912" y="1916832"/>
              <a:ext cx="720080" cy="720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801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may have parts</a:t>
            </a:r>
          </a:p>
          <a:p>
            <a:endParaRPr lang="en-US" dirty="0" smtClean="0"/>
          </a:p>
          <a:p>
            <a:r>
              <a:rPr lang="en-US" dirty="0" smtClean="0"/>
              <a:t>The different parts of the data may have relationships </a:t>
            </a:r>
          </a:p>
          <a:p>
            <a:endParaRPr lang="en-US" dirty="0" smtClean="0"/>
          </a:p>
          <a:p>
            <a:r>
              <a:rPr lang="en-US" dirty="0" smtClean="0"/>
              <a:t>More generally, data may have structure</a:t>
            </a:r>
          </a:p>
          <a:p>
            <a:endParaRPr lang="en-US" dirty="0"/>
          </a:p>
          <a:p>
            <a:r>
              <a:rPr lang="en-US" dirty="0" smtClean="0"/>
              <a:t>Data can be incomplete</a:t>
            </a:r>
          </a:p>
          <a:p>
            <a:endParaRPr lang="en-US" dirty="0" smtClean="0"/>
          </a:p>
          <a:p>
            <a:r>
              <a:rPr lang="en-US" dirty="0" smtClean="0"/>
              <a:t>We will discuss this in more detail later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More Complete View of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87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027"/>
          <p:cNvSpPr>
            <a:spLocks noGrp="1" noChangeArrowheads="1"/>
          </p:cNvSpPr>
          <p:nvPr>
            <p:ph idx="1"/>
          </p:nvPr>
        </p:nvSpPr>
        <p:spPr>
          <a:xfrm>
            <a:off x="695400" y="1340768"/>
            <a:ext cx="11090200" cy="518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i="1" dirty="0" smtClean="0">
                <a:solidFill>
                  <a:srgbClr val="CC6600"/>
                </a:solidFill>
              </a:rPr>
              <a:t>Attribute values</a:t>
            </a:r>
            <a:r>
              <a:rPr lang="en-US" b="1" i="1" dirty="0" smtClean="0"/>
              <a:t> </a:t>
            </a:r>
            <a:r>
              <a:rPr lang="en-US" dirty="0" smtClean="0"/>
              <a:t>are numbers or symbols assigned to an attribute for a particular object</a:t>
            </a:r>
          </a:p>
          <a:p>
            <a:pPr lvl="4"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Distinction between attributes and attribute values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Same attribute can be mapped to different attribute values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 </a:t>
            </a:r>
            <a:r>
              <a:rPr lang="en-US" dirty="0"/>
              <a:t>Example: height can be measured in feet or meters</a:t>
            </a:r>
          </a:p>
          <a:p>
            <a:pPr lvl="4">
              <a:lnSpc>
                <a:spcPct val="90000"/>
              </a:lnSpc>
            </a:pPr>
            <a:endParaRPr lang="en-US" sz="2200" dirty="0"/>
          </a:p>
          <a:p>
            <a:pPr lvl="1">
              <a:lnSpc>
                <a:spcPct val="90000"/>
              </a:lnSpc>
            </a:pPr>
            <a:r>
              <a:rPr lang="en-US" dirty="0" smtClean="0"/>
              <a:t>Different attributes can be mapped to the same set of values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 </a:t>
            </a:r>
            <a:r>
              <a:rPr lang="en-US" dirty="0"/>
              <a:t>Example: Attribute values for ID and age are integers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 But properties of attribute values can be different</a:t>
            </a:r>
          </a:p>
        </p:txBody>
      </p:sp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Attribute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08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649058" y="1300309"/>
            <a:ext cx="11135574" cy="5029200"/>
          </a:xfrm>
          <a:noFill/>
        </p:spPr>
        <p:txBody>
          <a:bodyPr/>
          <a:lstStyle/>
          <a:p>
            <a:pPr marL="285750" indent="-285750">
              <a:lnSpc>
                <a:spcPct val="95000"/>
              </a:lnSpc>
            </a:pPr>
            <a:r>
              <a:rPr lang="en-US" sz="2400" dirty="0"/>
              <a:t>The way you measure an attribute may not match the attributes properties.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767408" y="647700"/>
            <a:ext cx="8585200" cy="685800"/>
          </a:xfrm>
        </p:spPr>
        <p:txBody>
          <a:bodyPr/>
          <a:lstStyle/>
          <a:p>
            <a:r>
              <a:rPr lang="en-US" dirty="0" smtClean="0"/>
              <a:t>Measurement of Length </a:t>
            </a:r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643393"/>
              </p:ext>
            </p:extLst>
          </p:nvPr>
        </p:nvGraphicFramePr>
        <p:xfrm>
          <a:off x="2807150" y="1986109"/>
          <a:ext cx="6105525" cy="484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VISIO" r:id="rId4" imgW="5582412" imgH="4442460" progId="Visio.Drawing.6">
                  <p:embed/>
                </p:oleObj>
              </mc:Choice>
              <mc:Fallback>
                <p:oleObj name="VISIO" r:id="rId4" imgW="5582412" imgH="4442460" progId="Visio.Drawing.6">
                  <p:embed/>
                  <p:pic>
                    <p:nvPicPr>
                      <p:cNvPr id="61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7150" y="1986109"/>
                        <a:ext cx="6105525" cy="484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Text Box 8"/>
          <p:cNvSpPr txBox="1">
            <a:spLocks noChangeArrowheads="1"/>
          </p:cNvSpPr>
          <p:nvPr/>
        </p:nvSpPr>
        <p:spPr bwMode="auto">
          <a:xfrm>
            <a:off x="9120336" y="3250617"/>
            <a:ext cx="16002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This scale preserves  the ordering  and </a:t>
            </a:r>
            <a:r>
              <a:rPr lang="en-US" sz="1800" dirty="0" err="1"/>
              <a:t>additvity</a:t>
            </a:r>
            <a:r>
              <a:rPr lang="en-US" sz="1800" dirty="0"/>
              <a:t> properties of length.</a:t>
            </a:r>
          </a:p>
        </p:txBody>
      </p:sp>
      <p:sp>
        <p:nvSpPr>
          <p:cNvPr id="6151" name="Text Box 9"/>
          <p:cNvSpPr txBox="1">
            <a:spLocks noChangeArrowheads="1"/>
          </p:cNvSpPr>
          <p:nvPr/>
        </p:nvSpPr>
        <p:spPr bwMode="auto">
          <a:xfrm>
            <a:off x="1271464" y="3284984"/>
            <a:ext cx="16764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This scale preserves  only the ordering property of  length.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80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10"/>
          <p:cNvSpPr>
            <a:spLocks noGrp="1" noChangeArrowheads="1"/>
          </p:cNvSpPr>
          <p:nvPr>
            <p:ph idx="1"/>
          </p:nvPr>
        </p:nvSpPr>
        <p:spPr>
          <a:xfrm>
            <a:off x="695400" y="1295400"/>
            <a:ext cx="11233248" cy="5181600"/>
          </a:xfrm>
        </p:spPr>
        <p:txBody>
          <a:bodyPr/>
          <a:lstStyle/>
          <a:p>
            <a:r>
              <a:rPr lang="en-US" dirty="0" smtClean="0"/>
              <a:t> There are different types of attributes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Nominal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ID numbers, eye color, zip codes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Ordinal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rankings (e.g., taste of potato chips on a scale from 1-10), grades, height {tall, medium, short}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Interval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calendar dates, temperatures in Celsius or Fahrenheit.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Ratio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temperature in Kelvin, length, time, counts </a:t>
            </a:r>
            <a:endParaRPr lang="en-US" dirty="0" smtClean="0"/>
          </a:p>
        </p:txBody>
      </p:sp>
      <p:sp>
        <p:nvSpPr>
          <p:cNvPr id="7170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Types of Attributes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33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2B5E6EC8-E3C0-4621-AAC5-6E5A3F666015}"/>
  <p:tag name="GENSWF_ADVANCE_TIME" val="5"/>
  <p:tag name="TIMING" val="|5"/>
  <p:tag name="ISPRING_CUSTOM_TIMING_US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311DCBD9-B615-41B9-BD23-CD3F1D99737E}"/>
  <p:tag name="GENSWF_ADVANCE_TIME" val="5"/>
  <p:tag name="TIMING" val="|5"/>
  <p:tag name="ISPRING_CUSTOM_TIMING_USED" val="1"/>
</p:tagLst>
</file>

<file path=ppt/theme/theme1.xml><?xml version="1.0" encoding="utf-8"?>
<a:theme xmlns:a="http://schemas.openxmlformats.org/drawingml/2006/main" name="powerpoint-template-apr7">
  <a:themeElements>
    <a:clrScheme name="Office Theme 1">
      <a:dk1>
        <a:srgbClr val="17347D"/>
      </a:dk1>
      <a:lt1>
        <a:srgbClr val="FFFFFF"/>
      </a:lt1>
      <a:dk2>
        <a:srgbClr val="3366CC"/>
      </a:dk2>
      <a:lt2>
        <a:srgbClr val="DDDDDD"/>
      </a:lt2>
      <a:accent1>
        <a:srgbClr val="77B7E7"/>
      </a:accent1>
      <a:accent2>
        <a:srgbClr val="FF9900"/>
      </a:accent2>
      <a:accent3>
        <a:srgbClr val="FFFFFF"/>
      </a:accent3>
      <a:accent4>
        <a:srgbClr val="122B6A"/>
      </a:accent4>
      <a:accent5>
        <a:srgbClr val="BDD8F1"/>
      </a:accent5>
      <a:accent6>
        <a:srgbClr val="E78A00"/>
      </a:accent6>
      <a:hlink>
        <a:srgbClr val="9999FF"/>
      </a:hlink>
      <a:folHlink>
        <a:srgbClr val="969696"/>
      </a:folHlink>
    </a:clrScheme>
    <a:fontScheme name="Office 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FF9900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powerpoint-template-apr7</Template>
  <TotalTime>6313</TotalTime>
  <Words>2561</Words>
  <Application>Microsoft Office PowerPoint</Application>
  <PresentationFormat>Widescreen</PresentationFormat>
  <Paragraphs>464</Paragraphs>
  <Slides>56</Slides>
  <Notes>20</Notes>
  <HiddenSlides>11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73" baseType="lpstr">
      <vt:lpstr>ＭＳ Ｐゴシック</vt:lpstr>
      <vt:lpstr>Arial</vt:lpstr>
      <vt:lpstr>Bebas Neue</vt:lpstr>
      <vt:lpstr>Calibri</vt:lpstr>
      <vt:lpstr>Calibri Light</vt:lpstr>
      <vt:lpstr>Lato</vt:lpstr>
      <vt:lpstr>Monotype Sorts</vt:lpstr>
      <vt:lpstr>Sylfaen</vt:lpstr>
      <vt:lpstr>Symbol</vt:lpstr>
      <vt:lpstr>Times New Roman</vt:lpstr>
      <vt:lpstr>Verdana</vt:lpstr>
      <vt:lpstr>Wingdings</vt:lpstr>
      <vt:lpstr>powerpoint-template-apr7</vt:lpstr>
      <vt:lpstr>3_Custom Design</vt:lpstr>
      <vt:lpstr>Document</vt:lpstr>
      <vt:lpstr>VISIO</vt:lpstr>
      <vt:lpstr>Visio</vt:lpstr>
      <vt:lpstr>FAKULTAS TEKNOLOGI INFORMASI</vt:lpstr>
      <vt:lpstr>DATA DAN DATA PRE-PROCESSING</vt:lpstr>
      <vt:lpstr>Tujuan Pembelajaran</vt:lpstr>
      <vt:lpstr>Topik Pembahasan</vt:lpstr>
      <vt:lpstr>PowerPoint Presentation</vt:lpstr>
      <vt:lpstr>A More Complete View of Data</vt:lpstr>
      <vt:lpstr>Attribute Values</vt:lpstr>
      <vt:lpstr>Measurement of Length </vt:lpstr>
      <vt:lpstr>Types of Attributes </vt:lpstr>
      <vt:lpstr>Properties of Attribute Values </vt:lpstr>
      <vt:lpstr>Difference Between Ratio and Interval </vt:lpstr>
      <vt:lpstr>PowerPoint Presentation</vt:lpstr>
      <vt:lpstr>PowerPoint Presentation</vt:lpstr>
      <vt:lpstr>Discrete and Continuous Attributes </vt:lpstr>
      <vt:lpstr>Asymmetric Attributes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data sets </vt:lpstr>
      <vt:lpstr>Important Characteristics of Data</vt:lpstr>
      <vt:lpstr>Record Data </vt:lpstr>
      <vt:lpstr>Data Matrix </vt:lpstr>
      <vt:lpstr>Document Data</vt:lpstr>
      <vt:lpstr>Transaction Data</vt:lpstr>
      <vt:lpstr>Graph Data </vt:lpstr>
      <vt:lpstr>Ordered Data </vt:lpstr>
      <vt:lpstr>Ordered Data </vt:lpstr>
      <vt:lpstr>Ordered Data</vt:lpstr>
      <vt:lpstr>Data Quality </vt:lpstr>
      <vt:lpstr>Data Quality …</vt:lpstr>
      <vt:lpstr>Noise</vt:lpstr>
      <vt:lpstr>Outliers</vt:lpstr>
      <vt:lpstr>Missing Values</vt:lpstr>
      <vt:lpstr>Missing Values …</vt:lpstr>
      <vt:lpstr>Duplicate Data</vt:lpstr>
      <vt:lpstr>3.2 Data Preprocessing</vt:lpstr>
      <vt:lpstr>CRISP-DM</vt:lpstr>
      <vt:lpstr>Why Preprocess the Data?</vt:lpstr>
      <vt:lpstr>Major Tasks in Data Preprocessing</vt:lpstr>
      <vt:lpstr>3.3 Data Cleaning</vt:lpstr>
      <vt:lpstr>Data Cleaning</vt:lpstr>
      <vt:lpstr>Incomplete (Missing) Data</vt:lpstr>
      <vt:lpstr>MissingDataSet.csv</vt:lpstr>
      <vt:lpstr>Contoh Missing Data</vt:lpstr>
      <vt:lpstr>How to Handle Missing Data?</vt:lpstr>
      <vt:lpstr>Missing Value Detection</vt:lpstr>
      <vt:lpstr>PowerPoint Presentation</vt:lpstr>
      <vt:lpstr>Noisy Data</vt:lpstr>
      <vt:lpstr>How to Handle Noisy Data?</vt:lpstr>
      <vt:lpstr>Data Cleaning as a Process</vt:lpstr>
      <vt:lpstr>PowerPoint Presentation</vt:lpstr>
      <vt:lpstr>Kesimpulan</vt:lpstr>
      <vt:lpstr>Referensi</vt:lpstr>
      <vt:lpstr>Kesimpulan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user</dc:creator>
  <cp:lastModifiedBy>Achmad Solichin</cp:lastModifiedBy>
  <cp:revision>381</cp:revision>
  <dcterms:created xsi:type="dcterms:W3CDTF">2011-05-21T14:11:58Z</dcterms:created>
  <dcterms:modified xsi:type="dcterms:W3CDTF">2021-10-27T07:37:53Z</dcterms:modified>
</cp:coreProperties>
</file>